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90" r:id="rId2"/>
    <p:sldId id="256" r:id="rId3"/>
    <p:sldId id="279" r:id="rId4"/>
    <p:sldId id="280" r:id="rId5"/>
    <p:sldId id="258" r:id="rId6"/>
    <p:sldId id="269" r:id="rId7"/>
    <p:sldId id="281" r:id="rId8"/>
    <p:sldId id="282" r:id="rId9"/>
    <p:sldId id="270" r:id="rId10"/>
    <p:sldId id="284" r:id="rId11"/>
    <p:sldId id="286" r:id="rId12"/>
    <p:sldId id="287" r:id="rId13"/>
    <p:sldId id="288" r:id="rId14"/>
    <p:sldId id="289" r:id="rId1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2E72"/>
    <a:srgbClr val="800000"/>
    <a:srgbClr val="006600"/>
    <a:srgbClr val="E29492"/>
    <a:srgbClr val="FF3300"/>
    <a:srgbClr val="993300"/>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34" autoAdjust="0"/>
    <p:restoredTop sz="94664" autoAdjust="0"/>
  </p:normalViewPr>
  <p:slideViewPr>
    <p:cSldViewPr>
      <p:cViewPr>
        <p:scale>
          <a:sx n="78" d="100"/>
          <a:sy n="78" d="100"/>
        </p:scale>
        <p:origin x="-109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52" d="100"/>
          <a:sy n="52" d="100"/>
        </p:scale>
        <p:origin x="-1848" y="-96"/>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4" Type="http://schemas.openxmlformats.org/officeDocument/2006/relationships/image" Target="../media/image15.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defRPr sz="1200"/>
            </a:lvl1pPr>
          </a:lstStyle>
          <a:p>
            <a:r>
              <a:rPr lang="en-US"/>
              <a:t>Section 6.6 Vectors</a:t>
            </a:r>
          </a:p>
        </p:txBody>
      </p:sp>
      <p:sp>
        <p:nvSpPr>
          <p:cNvPr id="51203" name="Rectangle 3"/>
          <p:cNvSpPr>
            <a:spLocks noGrp="1" noChangeArrowheads="1"/>
          </p:cNvSpPr>
          <p:nvPr>
            <p:ph type="dt" sz="quarter" idx="1"/>
          </p:nvPr>
        </p:nvSpPr>
        <p:spPr bwMode="auto">
          <a:xfrm>
            <a:off x="3898102" y="0"/>
            <a:ext cx="2982119" cy="464820"/>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lgn="r">
              <a:defRPr sz="1200"/>
            </a:lvl1pPr>
          </a:lstStyle>
          <a:p>
            <a:fld id="{273370E1-F5D0-4D00-AE4D-94FC530A94FF}" type="datetimeFigureOut">
              <a:rPr lang="en-US"/>
              <a:pPr/>
              <a:t>4/19/2018</a:t>
            </a:fld>
            <a:endParaRPr lang="en-US"/>
          </a:p>
        </p:txBody>
      </p:sp>
      <p:sp>
        <p:nvSpPr>
          <p:cNvPr id="51204" name="Rectangle 4"/>
          <p:cNvSpPr>
            <a:spLocks noGrp="1" noChangeArrowheads="1"/>
          </p:cNvSpPr>
          <p:nvPr>
            <p:ph type="ftr" sz="quarter" idx="2"/>
          </p:nvPr>
        </p:nvSpPr>
        <p:spPr bwMode="auto">
          <a:xfrm>
            <a:off x="0" y="8829967"/>
            <a:ext cx="2982119" cy="464820"/>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defRPr sz="1200"/>
            </a:lvl1pPr>
          </a:lstStyle>
          <a:p>
            <a:endParaRPr lang="en-US"/>
          </a:p>
        </p:txBody>
      </p:sp>
      <p:sp>
        <p:nvSpPr>
          <p:cNvPr id="51205" name="Rectangle 5"/>
          <p:cNvSpPr>
            <a:spLocks noGrp="1" noChangeArrowheads="1"/>
          </p:cNvSpPr>
          <p:nvPr>
            <p:ph type="sldNum" sz="quarter" idx="3"/>
          </p:nvPr>
        </p:nvSpPr>
        <p:spPr bwMode="auto">
          <a:xfrm>
            <a:off x="3898102" y="8829967"/>
            <a:ext cx="2982119" cy="464820"/>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lgn="r">
              <a:defRPr sz="1200"/>
            </a:lvl1pPr>
          </a:lstStyle>
          <a:p>
            <a:fld id="{488A8398-D194-4F8B-B51B-C2BBC1E6E28B}" type="slidenum">
              <a:rPr lang="en-US"/>
              <a:pPr/>
              <a:t>‹#›</a:t>
            </a:fld>
            <a:endParaRPr lang="en-US"/>
          </a:p>
        </p:txBody>
      </p:sp>
    </p:spTree>
    <p:extLst>
      <p:ext uri="{BB962C8B-B14F-4D97-AF65-F5344CB8AC3E}">
        <p14:creationId xmlns:p14="http://schemas.microsoft.com/office/powerpoint/2010/main" val="1515514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defRPr sz="1200"/>
            </a:lvl1pPr>
          </a:lstStyle>
          <a:p>
            <a:r>
              <a:rPr lang="en-US"/>
              <a:t>Section 6.6 Vectors</a:t>
            </a:r>
          </a:p>
        </p:txBody>
      </p:sp>
      <p:sp>
        <p:nvSpPr>
          <p:cNvPr id="54275"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lgn="r">
              <a:defRPr sz="1200"/>
            </a:lvl1pPr>
          </a:lstStyle>
          <a:p>
            <a:fld id="{37A5B134-7842-4028-A67C-31E22276A6BA}" type="datetimeFigureOut">
              <a:rPr lang="en-US"/>
              <a:pPr/>
              <a:t>4/19/2018</a:t>
            </a:fld>
            <a:endParaRPr lang="en-US"/>
          </a:p>
        </p:txBody>
      </p:sp>
      <p:sp>
        <p:nvSpPr>
          <p:cNvPr id="54276"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p:spPr>
      </p:sp>
      <p:sp>
        <p:nvSpPr>
          <p:cNvPr id="54277" name="Rectangle 5"/>
          <p:cNvSpPr>
            <a:spLocks noGrp="1" noChangeArrowheads="1"/>
          </p:cNvSpPr>
          <p:nvPr>
            <p:ph type="body" sz="quarter" idx="3"/>
          </p:nvPr>
        </p:nvSpPr>
        <p:spPr bwMode="auto">
          <a:xfrm>
            <a:off x="688182" y="4415791"/>
            <a:ext cx="5505450" cy="4183380"/>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8"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defRPr sz="1200"/>
            </a:lvl1pPr>
          </a:lstStyle>
          <a:p>
            <a:endParaRPr lang="en-US"/>
          </a:p>
        </p:txBody>
      </p:sp>
      <p:sp>
        <p:nvSpPr>
          <p:cNvPr id="54279"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lgn="r">
              <a:defRPr sz="1200"/>
            </a:lvl1pPr>
          </a:lstStyle>
          <a:p>
            <a:fld id="{A0D3C215-8268-412B-B073-840FD6619265}" type="slidenum">
              <a:rPr lang="en-US"/>
              <a:pPr/>
              <a:t>‹#›</a:t>
            </a:fld>
            <a:endParaRPr lang="en-US"/>
          </a:p>
        </p:txBody>
      </p:sp>
    </p:spTree>
    <p:extLst>
      <p:ext uri="{BB962C8B-B14F-4D97-AF65-F5344CB8AC3E}">
        <p14:creationId xmlns:p14="http://schemas.microsoft.com/office/powerpoint/2010/main" val="3152846821"/>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Section 6.6 Vectors</a:t>
            </a: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11</a:t>
            </a:fld>
            <a:endParaRPr lang="en-US"/>
          </a:p>
        </p:txBody>
      </p:sp>
    </p:spTree>
    <p:extLst>
      <p:ext uri="{BB962C8B-B14F-4D97-AF65-F5344CB8AC3E}">
        <p14:creationId xmlns:p14="http://schemas.microsoft.com/office/powerpoint/2010/main" val="2405138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12</a:t>
            </a:fld>
            <a:endParaRPr lang="en-US"/>
          </a:p>
        </p:txBody>
      </p:sp>
    </p:spTree>
    <p:extLst>
      <p:ext uri="{BB962C8B-B14F-4D97-AF65-F5344CB8AC3E}">
        <p14:creationId xmlns:p14="http://schemas.microsoft.com/office/powerpoint/2010/main" val="2873161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13</a:t>
            </a:fld>
            <a:endParaRPr lang="en-US"/>
          </a:p>
        </p:txBody>
      </p:sp>
    </p:spTree>
    <p:extLst>
      <p:ext uri="{BB962C8B-B14F-4D97-AF65-F5344CB8AC3E}">
        <p14:creationId xmlns:p14="http://schemas.microsoft.com/office/powerpoint/2010/main" val="76900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14</a:t>
            </a:fld>
            <a:endParaRPr lang="en-US"/>
          </a:p>
        </p:txBody>
      </p:sp>
    </p:spTree>
    <p:extLst>
      <p:ext uri="{BB962C8B-B14F-4D97-AF65-F5344CB8AC3E}">
        <p14:creationId xmlns:p14="http://schemas.microsoft.com/office/powerpoint/2010/main" val="3876829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3</a:t>
            </a:fld>
            <a:endParaRPr lang="en-US"/>
          </a:p>
        </p:txBody>
      </p:sp>
    </p:spTree>
    <p:extLst>
      <p:ext uri="{BB962C8B-B14F-4D97-AF65-F5344CB8AC3E}">
        <p14:creationId xmlns:p14="http://schemas.microsoft.com/office/powerpoint/2010/main" val="833395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4</a:t>
            </a:fld>
            <a:endParaRPr lang="en-US"/>
          </a:p>
        </p:txBody>
      </p:sp>
    </p:spTree>
    <p:extLst>
      <p:ext uri="{BB962C8B-B14F-4D97-AF65-F5344CB8AC3E}">
        <p14:creationId xmlns:p14="http://schemas.microsoft.com/office/powerpoint/2010/main" val="481670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5</a:t>
            </a:fld>
            <a:endParaRPr lang="en-US"/>
          </a:p>
        </p:txBody>
      </p:sp>
    </p:spTree>
    <p:extLst>
      <p:ext uri="{BB962C8B-B14F-4D97-AF65-F5344CB8AC3E}">
        <p14:creationId xmlns:p14="http://schemas.microsoft.com/office/powerpoint/2010/main" val="11013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6</a:t>
            </a:fld>
            <a:endParaRPr lang="en-US"/>
          </a:p>
        </p:txBody>
      </p:sp>
    </p:spTree>
    <p:extLst>
      <p:ext uri="{BB962C8B-B14F-4D97-AF65-F5344CB8AC3E}">
        <p14:creationId xmlns:p14="http://schemas.microsoft.com/office/powerpoint/2010/main" val="2058877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7</a:t>
            </a:fld>
            <a:endParaRPr lang="en-US"/>
          </a:p>
        </p:txBody>
      </p:sp>
    </p:spTree>
    <p:extLst>
      <p:ext uri="{BB962C8B-B14F-4D97-AF65-F5344CB8AC3E}">
        <p14:creationId xmlns:p14="http://schemas.microsoft.com/office/powerpoint/2010/main" val="297331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8</a:t>
            </a:fld>
            <a:endParaRPr lang="en-US"/>
          </a:p>
        </p:txBody>
      </p:sp>
    </p:spTree>
    <p:extLst>
      <p:ext uri="{BB962C8B-B14F-4D97-AF65-F5344CB8AC3E}">
        <p14:creationId xmlns:p14="http://schemas.microsoft.com/office/powerpoint/2010/main" val="413786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Section 6.6 Vectors</a:t>
            </a:r>
            <a:endParaRPr lang="en-US"/>
          </a:p>
        </p:txBody>
      </p:sp>
      <p:sp>
        <p:nvSpPr>
          <p:cNvPr id="5" name="Slide Number Placeholder 4"/>
          <p:cNvSpPr>
            <a:spLocks noGrp="1"/>
          </p:cNvSpPr>
          <p:nvPr>
            <p:ph type="sldNum" sz="quarter" idx="11"/>
          </p:nvPr>
        </p:nvSpPr>
        <p:spPr/>
        <p:txBody>
          <a:bodyPr/>
          <a:lstStyle/>
          <a:p>
            <a:fld id="{A0D3C215-8268-412B-B073-840FD6619265}" type="slidenum">
              <a:rPr lang="en-US" smtClean="0"/>
              <a:pPr/>
              <a:t>10</a:t>
            </a:fld>
            <a:endParaRPr lang="en-US"/>
          </a:p>
        </p:txBody>
      </p:sp>
    </p:spTree>
    <p:extLst>
      <p:ext uri="{BB962C8B-B14F-4D97-AF65-F5344CB8AC3E}">
        <p14:creationId xmlns:p14="http://schemas.microsoft.com/office/powerpoint/2010/main" val="65225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034CE6-DC1B-4F28-ACA1-CA23E104A70D}" type="datetimeFigureOut">
              <a:rPr lang="en-US" smtClean="0"/>
              <a:pPr/>
              <a:t>4/19/2018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a:defRPr/>
            </a:pPr>
            <a:fld id="{D201D30E-927B-41B0-9572-4DD50765EBF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A1193-C069-465D-BAE0-4184E1F39B1C}"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91233208-4CEB-46D7-8006-CBEA95CF19A4}"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624A8-B235-4C66-B0F7-FC3C9DCC0671}"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431CF31-6A81-4833-B483-C35B05E616D4}"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58F744-0027-42BC-A552-615E0CC66800}"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34F158D-D2A3-479F-A70F-C10FC6DE26E5}"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AE8B47-B913-4A20-8461-1D7FE1C3B87D}" type="datetimeFigureOut">
              <a:rPr lang="en-US" smtClean="0"/>
              <a:pPr/>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F11AF3C0-967B-42A7-85ED-FC12C25AA5B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BC5425-D46F-44B4-A797-49C204F1F3E8}" type="datetimeFigureOut">
              <a:rPr lang="en-US" smtClean="0"/>
              <a:pPr/>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CFE6D03C-D586-4C7A-9CC2-6C39C270279B}"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0AC3CC-796F-4AF3-A971-C99A21906C4D}" type="datetimeFigureOut">
              <a:rPr lang="en-US" smtClean="0"/>
              <a:pPr/>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447F90ED-8E2D-4C9C-8588-23993C278EFF}"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C9A55E-FFBA-4DDC-A3D1-8D303F653D0C}" type="datetimeFigureOut">
              <a:rPr lang="en-US" smtClean="0"/>
              <a:pPr/>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AE206559-0550-431D-9057-824A82EA168D}"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EDCE8-2F34-4C79-9120-2F7D595F8744}" type="datetimeFigureOut">
              <a:rPr lang="en-US" smtClean="0"/>
              <a:pPr/>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2FA47C4-A559-43EF-A7BD-DA265CC21B64}"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8BA83C-87C1-4D02-A628-B2B2DE9ED1B4}" type="datetimeFigureOut">
              <a:rPr lang="en-US" smtClean="0"/>
              <a:pPr/>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55824D37-8D20-4E7D-9F7E-C63496D82C6F}"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56803A-5B0A-4AB6-BD36-2FFA6D6B14E2}" type="datetimeFigureOut">
              <a:rPr lang="en-US" smtClean="0"/>
              <a:pPr/>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5675CF5-B31C-4612-8B6C-9CBAD34A971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698CDD-8388-4911-97CF-3CB16115C3FA}" type="datetimeFigureOut">
              <a:rPr lang="en-US" smtClean="0"/>
              <a:pPr/>
              <a:t>4/19/2018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F47D7D9-9661-47BD-A7D7-A7D4661A2232}"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8.emf"/><Relationship Id="rId3" Type="http://schemas.openxmlformats.org/officeDocument/2006/relationships/notesSlide" Target="../notesSlides/notesSlide9.xml"/><Relationship Id="rId7" Type="http://schemas.openxmlformats.org/officeDocument/2006/relationships/image" Target="../media/image5.e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7.emf"/><Relationship Id="rId5" Type="http://schemas.openxmlformats.org/officeDocument/2006/relationships/image" Target="../media/image4.emf"/><Relationship Id="rId15" Type="http://schemas.openxmlformats.org/officeDocument/2006/relationships/image" Target="../media/image9.e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emf"/><Relationship Id="rId1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1.xml"/><Relationship Id="rId7"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5.emf"/><Relationship Id="rId5" Type="http://schemas.openxmlformats.org/officeDocument/2006/relationships/image" Target="../media/image12.e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4.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20.wmf"/><Relationship Id="rId18" Type="http://schemas.openxmlformats.org/officeDocument/2006/relationships/image" Target="../media/image22.wmf"/><Relationship Id="rId26" Type="http://schemas.openxmlformats.org/officeDocument/2006/relationships/oleObject" Target="../embeddings/oleObject27.bin"/><Relationship Id="rId3" Type="http://schemas.openxmlformats.org/officeDocument/2006/relationships/notesSlide" Target="../notesSlides/notesSlide12.xml"/><Relationship Id="rId21" Type="http://schemas.openxmlformats.org/officeDocument/2006/relationships/oleObject" Target="../embeddings/oleObject24.bin"/><Relationship Id="rId34" Type="http://schemas.openxmlformats.org/officeDocument/2006/relationships/oleObject" Target="../embeddings/oleObject33.bin"/><Relationship Id="rId7" Type="http://schemas.openxmlformats.org/officeDocument/2006/relationships/image" Target="../media/image17.wmf"/><Relationship Id="rId12" Type="http://schemas.openxmlformats.org/officeDocument/2006/relationships/oleObject" Target="../embeddings/oleObject19.bin"/><Relationship Id="rId17" Type="http://schemas.openxmlformats.org/officeDocument/2006/relationships/oleObject" Target="../embeddings/oleObject22.bin"/><Relationship Id="rId25" Type="http://schemas.openxmlformats.org/officeDocument/2006/relationships/oleObject" Target="../embeddings/oleObject26.bin"/><Relationship Id="rId33" Type="http://schemas.openxmlformats.org/officeDocument/2006/relationships/oleObject" Target="../embeddings/oleObject32.bin"/><Relationship Id="rId2" Type="http://schemas.openxmlformats.org/officeDocument/2006/relationships/slideLayout" Target="../slideLayouts/slideLayout7.xml"/><Relationship Id="rId16" Type="http://schemas.openxmlformats.org/officeDocument/2006/relationships/image" Target="../media/image21.wmf"/><Relationship Id="rId20" Type="http://schemas.openxmlformats.org/officeDocument/2006/relationships/image" Target="../media/image23.wmf"/><Relationship Id="rId29" Type="http://schemas.openxmlformats.org/officeDocument/2006/relationships/image" Target="../media/image27.wmf"/><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19.wmf"/><Relationship Id="rId24" Type="http://schemas.openxmlformats.org/officeDocument/2006/relationships/image" Target="../media/image25.wmf"/><Relationship Id="rId32" Type="http://schemas.openxmlformats.org/officeDocument/2006/relationships/oleObject" Target="../embeddings/oleObject31.bin"/><Relationship Id="rId5" Type="http://schemas.openxmlformats.org/officeDocument/2006/relationships/image" Target="../media/image16.wmf"/><Relationship Id="rId15" Type="http://schemas.openxmlformats.org/officeDocument/2006/relationships/oleObject" Target="../embeddings/oleObject21.bin"/><Relationship Id="rId23" Type="http://schemas.openxmlformats.org/officeDocument/2006/relationships/oleObject" Target="../embeddings/oleObject25.bin"/><Relationship Id="rId28" Type="http://schemas.openxmlformats.org/officeDocument/2006/relationships/oleObject" Target="../embeddings/oleObject28.bin"/><Relationship Id="rId10" Type="http://schemas.openxmlformats.org/officeDocument/2006/relationships/oleObject" Target="../embeddings/oleObject18.bin"/><Relationship Id="rId19" Type="http://schemas.openxmlformats.org/officeDocument/2006/relationships/oleObject" Target="../embeddings/oleObject23.bin"/><Relationship Id="rId31" Type="http://schemas.openxmlformats.org/officeDocument/2006/relationships/oleObject" Target="../embeddings/oleObject30.bin"/><Relationship Id="rId4" Type="http://schemas.openxmlformats.org/officeDocument/2006/relationships/oleObject" Target="../embeddings/oleObject15.bin"/><Relationship Id="rId9" Type="http://schemas.openxmlformats.org/officeDocument/2006/relationships/image" Target="../media/image18.wmf"/><Relationship Id="rId14" Type="http://schemas.openxmlformats.org/officeDocument/2006/relationships/oleObject" Target="../embeddings/oleObject20.bin"/><Relationship Id="rId22" Type="http://schemas.openxmlformats.org/officeDocument/2006/relationships/image" Target="../media/image24.wmf"/><Relationship Id="rId27" Type="http://schemas.openxmlformats.org/officeDocument/2006/relationships/image" Target="../media/image26.wmf"/><Relationship Id="rId30" Type="http://schemas.openxmlformats.org/officeDocument/2006/relationships/oleObject" Target="../embeddings/oleObject29.bin"/><Relationship Id="rId35" Type="http://schemas.openxmlformats.org/officeDocument/2006/relationships/oleObject" Target="../embeddings/oleObject34.bin"/></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196752"/>
            <a:ext cx="7632848" cy="2923877"/>
          </a:xfrm>
          <a:prstGeom prst="rect">
            <a:avLst/>
          </a:prstGeom>
          <a:noFill/>
        </p:spPr>
        <p:txBody>
          <a:bodyPr wrap="square" rtlCol="0">
            <a:spAutoFit/>
          </a:bodyPr>
          <a:lstStyle/>
          <a:p>
            <a:r>
              <a:rPr lang="en-US" sz="4000" dirty="0" smtClean="0"/>
              <a:t>Honors </a:t>
            </a:r>
            <a:r>
              <a:rPr lang="en-US" sz="4000" dirty="0" err="1" smtClean="0"/>
              <a:t>Precalculus</a:t>
            </a:r>
            <a:r>
              <a:rPr lang="en-US" sz="4000" dirty="0" smtClean="0"/>
              <a:t>  4/19/18</a:t>
            </a:r>
          </a:p>
          <a:p>
            <a:endParaRPr lang="en-US" dirty="0"/>
          </a:p>
          <a:p>
            <a:pPr marL="342900" indent="-342900">
              <a:buFont typeface="Arial" panose="020B0604020202020204" pitchFamily="34" charset="0"/>
              <a:buChar char="•"/>
            </a:pPr>
            <a:r>
              <a:rPr lang="en-US" dirty="0" smtClean="0"/>
              <a:t>IDs on and showing</a:t>
            </a:r>
          </a:p>
          <a:p>
            <a:pPr marL="342900" indent="-342900">
              <a:buFont typeface="Arial" panose="020B0604020202020204" pitchFamily="34" charset="0"/>
              <a:buChar char="•"/>
            </a:pPr>
            <a:r>
              <a:rPr lang="en-US" dirty="0" smtClean="0"/>
              <a:t>Tests will be returned tomorrow</a:t>
            </a:r>
          </a:p>
          <a:p>
            <a:pPr marL="342900" indent="-342900">
              <a:buFont typeface="Arial" panose="020B0604020202020204" pitchFamily="34" charset="0"/>
              <a:buChar char="•"/>
            </a:pPr>
            <a:r>
              <a:rPr lang="en-US" dirty="0" smtClean="0"/>
              <a:t>Students will complete notes on vectors</a:t>
            </a:r>
          </a:p>
          <a:p>
            <a:pPr marL="342900" indent="-342900">
              <a:buFont typeface="Arial" panose="020B0604020202020204" pitchFamily="34" charset="0"/>
              <a:buChar char="•"/>
            </a:pPr>
            <a:r>
              <a:rPr lang="en-US" dirty="0" smtClean="0"/>
              <a:t>Assignment Vectors Day 1:  due 4/20/18 at the beginning of class.</a:t>
            </a:r>
            <a:endParaRPr lang="en-US" dirty="0"/>
          </a:p>
        </p:txBody>
      </p:sp>
    </p:spTree>
    <p:extLst>
      <p:ext uri="{BB962C8B-B14F-4D97-AF65-F5344CB8AC3E}">
        <p14:creationId xmlns:p14="http://schemas.microsoft.com/office/powerpoint/2010/main" val="340046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ChangeArrowheads="1"/>
          </p:cNvSpPr>
          <p:nvPr/>
        </p:nvSpPr>
        <p:spPr bwMode="auto">
          <a:xfrm>
            <a:off x="304800" y="836712"/>
            <a:ext cx="8839200" cy="822325"/>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b="1" dirty="0">
                <a:solidFill>
                  <a:srgbClr val="800000"/>
                </a:solidFill>
                <a:latin typeface="Arial" charset="0"/>
              </a:rPr>
              <a:t>The negative of a vector is just a vector going the opposite way.</a:t>
            </a:r>
          </a:p>
        </p:txBody>
      </p:sp>
      <p:sp>
        <p:nvSpPr>
          <p:cNvPr id="4105" name="Line 1028"/>
          <p:cNvSpPr>
            <a:spLocks noChangeShapeType="1"/>
          </p:cNvSpPr>
          <p:nvPr/>
        </p:nvSpPr>
        <p:spPr bwMode="auto">
          <a:xfrm flipV="1">
            <a:off x="1385658" y="1803449"/>
            <a:ext cx="2000250" cy="658813"/>
          </a:xfrm>
          <a:prstGeom prst="line">
            <a:avLst/>
          </a:prstGeom>
          <a:noFill/>
          <a:ln w="50800">
            <a:solidFill>
              <a:schemeClr val="accent2"/>
            </a:solidFill>
            <a:round/>
            <a:headEnd type="oval" w="med" len="med"/>
            <a:tailEnd type="stealth" w="med" len="lg"/>
          </a:ln>
        </p:spPr>
        <p:txBody>
          <a:bodyPr/>
          <a:lstStyle/>
          <a:p>
            <a:endParaRPr lang="en-US"/>
          </a:p>
        </p:txBody>
      </p:sp>
      <p:graphicFrame>
        <p:nvGraphicFramePr>
          <p:cNvPr id="4098" name="Object 44"/>
          <p:cNvGraphicFramePr>
            <a:graphicFrameLocks/>
          </p:cNvGraphicFramePr>
          <p:nvPr>
            <p:extLst>
              <p:ext uri="{D42A27DB-BD31-4B8C-83A1-F6EECF244321}">
                <p14:modId xmlns:p14="http://schemas.microsoft.com/office/powerpoint/2010/main" val="1925951692"/>
              </p:ext>
            </p:extLst>
          </p:nvPr>
        </p:nvGraphicFramePr>
        <p:xfrm>
          <a:off x="2195736" y="2195562"/>
          <a:ext cx="685800" cy="533400"/>
        </p:xfrm>
        <a:graphic>
          <a:graphicData uri="http://schemas.openxmlformats.org/presentationml/2006/ole">
            <mc:AlternateContent xmlns:mc="http://schemas.openxmlformats.org/markup-compatibility/2006">
              <mc:Choice xmlns:v="urn:schemas-microsoft-com:vml" Requires="v">
                <p:oleObj spid="_x0000_s2368" name="Equation" r:id="rId4" imgW="3588840" imgH="3948840" progId="Equation.3">
                  <p:embed/>
                </p:oleObj>
              </mc:Choice>
              <mc:Fallback>
                <p:oleObj name="Equation" r:id="rId4" imgW="3588840" imgH="394884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2195562"/>
                        <a:ext cx="68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5" name="Line 1039"/>
          <p:cNvSpPr>
            <a:spLocks noChangeShapeType="1"/>
          </p:cNvSpPr>
          <p:nvPr/>
        </p:nvSpPr>
        <p:spPr bwMode="auto">
          <a:xfrm flipH="1">
            <a:off x="4427984" y="1844824"/>
            <a:ext cx="1905000" cy="609600"/>
          </a:xfrm>
          <a:prstGeom prst="line">
            <a:avLst/>
          </a:prstGeom>
          <a:noFill/>
          <a:ln w="50800">
            <a:solidFill>
              <a:srgbClr val="FF0000"/>
            </a:solidFill>
            <a:round/>
            <a:headEnd type="oval" w="med" len="med"/>
            <a:tailEnd type="stealth" w="med" len="lg"/>
          </a:ln>
        </p:spPr>
        <p:txBody>
          <a:bodyPr/>
          <a:lstStyle/>
          <a:p>
            <a:endParaRPr lang="en-US"/>
          </a:p>
        </p:txBody>
      </p:sp>
      <p:graphicFrame>
        <p:nvGraphicFramePr>
          <p:cNvPr id="10256" name="Object 45"/>
          <p:cNvGraphicFramePr>
            <a:graphicFrameLocks/>
          </p:cNvGraphicFramePr>
          <p:nvPr>
            <p:extLst>
              <p:ext uri="{D42A27DB-BD31-4B8C-83A1-F6EECF244321}">
                <p14:modId xmlns:p14="http://schemas.microsoft.com/office/powerpoint/2010/main" val="421272385"/>
              </p:ext>
            </p:extLst>
          </p:nvPr>
        </p:nvGraphicFramePr>
        <p:xfrm>
          <a:off x="5194300" y="2195562"/>
          <a:ext cx="930275" cy="533400"/>
        </p:xfrm>
        <a:graphic>
          <a:graphicData uri="http://schemas.openxmlformats.org/presentationml/2006/ole">
            <mc:AlternateContent xmlns:mc="http://schemas.openxmlformats.org/markup-compatibility/2006">
              <mc:Choice xmlns:v="urn:schemas-microsoft-com:vml" Requires="v">
                <p:oleObj spid="_x0000_s2369" name="Equation" r:id="rId6" imgW="6108840" imgH="3948840" progId="">
                  <p:embed/>
                </p:oleObj>
              </mc:Choice>
              <mc:Fallback>
                <p:oleObj name="Equation" r:id="rId6" imgW="6108840" imgH="3948840" progId="">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4300" y="2195562"/>
                        <a:ext cx="9302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7" name="Rectangle 1041"/>
          <p:cNvSpPr>
            <a:spLocks noChangeArrowheads="1"/>
          </p:cNvSpPr>
          <p:nvPr/>
        </p:nvSpPr>
        <p:spPr bwMode="auto">
          <a:xfrm>
            <a:off x="173038" y="3241675"/>
            <a:ext cx="8839200" cy="822325"/>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b="1">
                <a:solidFill>
                  <a:srgbClr val="800000"/>
                </a:solidFill>
                <a:latin typeface="Arial" charset="0"/>
              </a:rPr>
              <a:t>A number multiplied in front of a vector is called a </a:t>
            </a:r>
            <a:r>
              <a:rPr lang="en-US" b="1">
                <a:solidFill>
                  <a:schemeClr val="accent2"/>
                </a:solidFill>
                <a:latin typeface="Arial" charset="0"/>
              </a:rPr>
              <a:t>scalar</a:t>
            </a:r>
            <a:r>
              <a:rPr lang="en-US" b="1">
                <a:solidFill>
                  <a:srgbClr val="800000"/>
                </a:solidFill>
                <a:latin typeface="Arial" charset="0"/>
              </a:rPr>
              <a:t>.  It means to take the vector and add together that many times.</a:t>
            </a:r>
          </a:p>
        </p:txBody>
      </p:sp>
      <p:sp>
        <p:nvSpPr>
          <p:cNvPr id="10258" name="Line 1042"/>
          <p:cNvSpPr>
            <a:spLocks noChangeShapeType="1"/>
          </p:cNvSpPr>
          <p:nvPr/>
        </p:nvSpPr>
        <p:spPr bwMode="auto">
          <a:xfrm flipV="1">
            <a:off x="717550" y="5576888"/>
            <a:ext cx="2000250" cy="658812"/>
          </a:xfrm>
          <a:prstGeom prst="line">
            <a:avLst/>
          </a:prstGeom>
          <a:noFill/>
          <a:ln w="50800">
            <a:solidFill>
              <a:schemeClr val="accent2"/>
            </a:solidFill>
            <a:round/>
            <a:headEnd type="oval" w="med" len="med"/>
            <a:tailEnd type="stealth" w="med" len="lg"/>
          </a:ln>
        </p:spPr>
        <p:txBody>
          <a:bodyPr/>
          <a:lstStyle/>
          <a:p>
            <a:endParaRPr lang="en-US"/>
          </a:p>
        </p:txBody>
      </p:sp>
      <p:graphicFrame>
        <p:nvGraphicFramePr>
          <p:cNvPr id="10259" name="Object 46"/>
          <p:cNvGraphicFramePr>
            <a:graphicFrameLocks/>
          </p:cNvGraphicFramePr>
          <p:nvPr/>
        </p:nvGraphicFramePr>
        <p:xfrm>
          <a:off x="1631950" y="6034088"/>
          <a:ext cx="685800" cy="533400"/>
        </p:xfrm>
        <a:graphic>
          <a:graphicData uri="http://schemas.openxmlformats.org/presentationml/2006/ole">
            <mc:AlternateContent xmlns:mc="http://schemas.openxmlformats.org/markup-compatibility/2006">
              <mc:Choice xmlns:v="urn:schemas-microsoft-com:vml" Requires="v">
                <p:oleObj spid="_x0000_s2370" name="Equation" r:id="rId8" imgW="135000" imgH="157680" progId="Equation.3">
                  <p:embed/>
                </p:oleObj>
              </mc:Choice>
              <mc:Fallback>
                <p:oleObj name="Equation" r:id="rId8" imgW="135000" imgH="157680" progId="Equation.3">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31950" y="6034088"/>
                        <a:ext cx="68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0" name="Line 1044"/>
          <p:cNvSpPr>
            <a:spLocks noChangeShapeType="1"/>
          </p:cNvSpPr>
          <p:nvPr/>
        </p:nvSpPr>
        <p:spPr bwMode="auto">
          <a:xfrm flipV="1">
            <a:off x="2667000" y="4953000"/>
            <a:ext cx="2000250" cy="658813"/>
          </a:xfrm>
          <a:prstGeom prst="line">
            <a:avLst/>
          </a:prstGeom>
          <a:noFill/>
          <a:ln w="50800">
            <a:solidFill>
              <a:schemeClr val="accent2"/>
            </a:solidFill>
            <a:round/>
            <a:headEnd type="oval" w="med" len="med"/>
            <a:tailEnd type="stealth" w="med" len="lg"/>
          </a:ln>
        </p:spPr>
        <p:txBody>
          <a:bodyPr/>
          <a:lstStyle/>
          <a:p>
            <a:endParaRPr lang="en-US"/>
          </a:p>
        </p:txBody>
      </p:sp>
      <p:graphicFrame>
        <p:nvGraphicFramePr>
          <p:cNvPr id="10261" name="Object 47"/>
          <p:cNvGraphicFramePr>
            <a:graphicFrameLocks/>
          </p:cNvGraphicFramePr>
          <p:nvPr/>
        </p:nvGraphicFramePr>
        <p:xfrm>
          <a:off x="3581400" y="5410200"/>
          <a:ext cx="685800" cy="533400"/>
        </p:xfrm>
        <a:graphic>
          <a:graphicData uri="http://schemas.openxmlformats.org/presentationml/2006/ole">
            <mc:AlternateContent xmlns:mc="http://schemas.openxmlformats.org/markup-compatibility/2006">
              <mc:Choice xmlns:v="urn:schemas-microsoft-com:vml" Requires="v">
                <p:oleObj spid="_x0000_s2371" name="Equation" r:id="rId10" imgW="135000" imgH="157680" progId="Equation.3">
                  <p:embed/>
                </p:oleObj>
              </mc:Choice>
              <mc:Fallback>
                <p:oleObj name="Equation" r:id="rId10" imgW="135000" imgH="157680" progId="Equation.3">
                  <p:embed/>
                  <p:pic>
                    <p:nvPicPr>
                      <p:cNvPr id="0" name=""/>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81400" y="5410200"/>
                        <a:ext cx="68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2" name="Line 1046"/>
          <p:cNvSpPr>
            <a:spLocks noChangeShapeType="1"/>
          </p:cNvSpPr>
          <p:nvPr/>
        </p:nvSpPr>
        <p:spPr bwMode="auto">
          <a:xfrm flipV="1">
            <a:off x="4659313" y="4306888"/>
            <a:ext cx="2000250" cy="658812"/>
          </a:xfrm>
          <a:prstGeom prst="line">
            <a:avLst/>
          </a:prstGeom>
          <a:noFill/>
          <a:ln w="50800">
            <a:solidFill>
              <a:schemeClr val="accent2"/>
            </a:solidFill>
            <a:round/>
            <a:headEnd type="oval" w="med" len="med"/>
            <a:tailEnd type="stealth" w="med" len="lg"/>
          </a:ln>
        </p:spPr>
        <p:txBody>
          <a:bodyPr/>
          <a:lstStyle/>
          <a:p>
            <a:endParaRPr lang="en-US"/>
          </a:p>
        </p:txBody>
      </p:sp>
      <p:graphicFrame>
        <p:nvGraphicFramePr>
          <p:cNvPr id="10263" name="Object 48"/>
          <p:cNvGraphicFramePr>
            <a:graphicFrameLocks/>
          </p:cNvGraphicFramePr>
          <p:nvPr/>
        </p:nvGraphicFramePr>
        <p:xfrm>
          <a:off x="5573713" y="4764088"/>
          <a:ext cx="685800" cy="533400"/>
        </p:xfrm>
        <a:graphic>
          <a:graphicData uri="http://schemas.openxmlformats.org/presentationml/2006/ole">
            <mc:AlternateContent xmlns:mc="http://schemas.openxmlformats.org/markup-compatibility/2006">
              <mc:Choice xmlns:v="urn:schemas-microsoft-com:vml" Requires="v">
                <p:oleObj spid="_x0000_s2372" name="Equation" r:id="rId12" imgW="135000" imgH="157680" progId="Equation.3">
                  <p:embed/>
                </p:oleObj>
              </mc:Choice>
              <mc:Fallback>
                <p:oleObj name="Equation" r:id="rId12" imgW="135000" imgH="157680" progId="Equation.3">
                  <p:embed/>
                  <p:pic>
                    <p:nvPicPr>
                      <p:cNvPr id="0" name=""/>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73713" y="4764088"/>
                        <a:ext cx="68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64" name="Object 49"/>
          <p:cNvGraphicFramePr>
            <a:graphicFrameLocks/>
          </p:cNvGraphicFramePr>
          <p:nvPr/>
        </p:nvGraphicFramePr>
        <p:xfrm>
          <a:off x="2689225" y="4495800"/>
          <a:ext cx="815975" cy="606425"/>
        </p:xfrm>
        <a:graphic>
          <a:graphicData uri="http://schemas.openxmlformats.org/presentationml/2006/ole">
            <mc:AlternateContent xmlns:mc="http://schemas.openxmlformats.org/markup-compatibility/2006">
              <mc:Choice xmlns:v="urn:schemas-microsoft-com:vml" Requires="v">
                <p:oleObj spid="_x0000_s2373" name="Equation" r:id="rId14" imgW="5748840" imgH="5028840" progId="Equation.3">
                  <p:embed/>
                </p:oleObj>
              </mc:Choice>
              <mc:Fallback>
                <p:oleObj name="Equation" r:id="rId14" imgW="5748840" imgH="5028840" progId="Equation.3">
                  <p:embed/>
                  <p:pic>
                    <p:nvPicPr>
                      <p:cNvPr id="0" nam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89225" y="4495800"/>
                        <a:ext cx="815975"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1685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dissolve">
                                      <p:cBhvr>
                                        <p:cTn id="13" dur="500"/>
                                        <p:tgtEl>
                                          <p:spTgt spid="409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105"/>
                                        </p:tgtEl>
                                        <p:attrNameLst>
                                          <p:attrName>style.visibility</p:attrName>
                                        </p:attrNameLst>
                                      </p:cBhvr>
                                      <p:to>
                                        <p:strVal val="visible"/>
                                      </p:to>
                                    </p:set>
                                    <p:animEffect transition="in" filter="dissolve">
                                      <p:cBhvr>
                                        <p:cTn id="16" dur="500"/>
                                        <p:tgtEl>
                                          <p:spTgt spid="410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255"/>
                                        </p:tgtEl>
                                        <p:attrNameLst>
                                          <p:attrName>style.visibility</p:attrName>
                                        </p:attrNameLst>
                                      </p:cBhvr>
                                      <p:to>
                                        <p:strVal val="visible"/>
                                      </p:to>
                                    </p:set>
                                    <p:animEffect transition="in" filter="wipe(right)">
                                      <p:cBhvr>
                                        <p:cTn id="21" dur="500"/>
                                        <p:tgtEl>
                                          <p:spTgt spid="10255"/>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0256"/>
                                        </p:tgtEl>
                                        <p:attrNameLst>
                                          <p:attrName>style.visibility</p:attrName>
                                        </p:attrNameLst>
                                      </p:cBhvr>
                                      <p:to>
                                        <p:strVal val="visible"/>
                                      </p:to>
                                    </p:set>
                                    <p:animEffect transition="in" filter="dissolve">
                                      <p:cBhvr>
                                        <p:cTn id="25" dur="500"/>
                                        <p:tgtEl>
                                          <p:spTgt spid="1025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257"/>
                                        </p:tgtEl>
                                        <p:attrNameLst>
                                          <p:attrName>style.visibility</p:attrName>
                                        </p:attrNameLst>
                                      </p:cBhvr>
                                      <p:to>
                                        <p:strVal val="visible"/>
                                      </p:to>
                                    </p:set>
                                    <p:anim calcmode="lin" valueType="num">
                                      <p:cBhvr additive="base">
                                        <p:cTn id="30" dur="500" fill="hold"/>
                                        <p:tgtEl>
                                          <p:spTgt spid="10257"/>
                                        </p:tgtEl>
                                        <p:attrNameLst>
                                          <p:attrName>ppt_x</p:attrName>
                                        </p:attrNameLst>
                                      </p:cBhvr>
                                      <p:tavLst>
                                        <p:tav tm="0">
                                          <p:val>
                                            <p:strVal val="#ppt_x"/>
                                          </p:val>
                                        </p:tav>
                                        <p:tav tm="100000">
                                          <p:val>
                                            <p:strVal val="#ppt_x"/>
                                          </p:val>
                                        </p:tav>
                                      </p:tavLst>
                                    </p:anim>
                                    <p:anim calcmode="lin" valueType="num">
                                      <p:cBhvr additive="base">
                                        <p:cTn id="31" dur="500" fill="hold"/>
                                        <p:tgtEl>
                                          <p:spTgt spid="1025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0264"/>
                                        </p:tgtEl>
                                        <p:attrNameLst>
                                          <p:attrName>style.visibility</p:attrName>
                                        </p:attrNameLst>
                                      </p:cBhvr>
                                      <p:to>
                                        <p:strVal val="visible"/>
                                      </p:to>
                                    </p:set>
                                    <p:animEffect transition="in" filter="dissolve">
                                      <p:cBhvr>
                                        <p:cTn id="36" dur="500"/>
                                        <p:tgtEl>
                                          <p:spTgt spid="1026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258"/>
                                        </p:tgtEl>
                                        <p:attrNameLst>
                                          <p:attrName>style.visibility</p:attrName>
                                        </p:attrNameLst>
                                      </p:cBhvr>
                                      <p:to>
                                        <p:strVal val="visible"/>
                                      </p:to>
                                    </p:set>
                                    <p:animEffect transition="in" filter="wipe(left)">
                                      <p:cBhvr>
                                        <p:cTn id="41" dur="500"/>
                                        <p:tgtEl>
                                          <p:spTgt spid="10258"/>
                                        </p:tgtEl>
                                      </p:cBhvr>
                                    </p:animEffect>
                                  </p:childTnLst>
                                </p:cTn>
                              </p:par>
                            </p:childTnLst>
                          </p:cTn>
                        </p:par>
                        <p:par>
                          <p:cTn id="42" fill="hold">
                            <p:stCondLst>
                              <p:cond delay="500"/>
                            </p:stCondLst>
                            <p:childTnLst>
                              <p:par>
                                <p:cTn id="43" presetID="9" presetClass="entr" presetSubtype="0" fill="hold" nodeType="afterEffect">
                                  <p:stCondLst>
                                    <p:cond delay="0"/>
                                  </p:stCondLst>
                                  <p:childTnLst>
                                    <p:set>
                                      <p:cBhvr>
                                        <p:cTn id="44" dur="1" fill="hold">
                                          <p:stCondLst>
                                            <p:cond delay="0"/>
                                          </p:stCondLst>
                                        </p:cTn>
                                        <p:tgtEl>
                                          <p:spTgt spid="10259"/>
                                        </p:tgtEl>
                                        <p:attrNameLst>
                                          <p:attrName>style.visibility</p:attrName>
                                        </p:attrNameLst>
                                      </p:cBhvr>
                                      <p:to>
                                        <p:strVal val="visible"/>
                                      </p:to>
                                    </p:set>
                                    <p:animEffect transition="in" filter="dissolve">
                                      <p:cBhvr>
                                        <p:cTn id="45" dur="500"/>
                                        <p:tgtEl>
                                          <p:spTgt spid="1025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0260"/>
                                        </p:tgtEl>
                                        <p:attrNameLst>
                                          <p:attrName>style.visibility</p:attrName>
                                        </p:attrNameLst>
                                      </p:cBhvr>
                                      <p:to>
                                        <p:strVal val="visible"/>
                                      </p:to>
                                    </p:set>
                                    <p:animEffect transition="in" filter="wipe(left)">
                                      <p:cBhvr>
                                        <p:cTn id="50" dur="500"/>
                                        <p:tgtEl>
                                          <p:spTgt spid="10260"/>
                                        </p:tgtEl>
                                      </p:cBhvr>
                                    </p:animEffect>
                                  </p:childTnLst>
                                </p:cTn>
                              </p:par>
                            </p:childTnLst>
                          </p:cTn>
                        </p:par>
                        <p:par>
                          <p:cTn id="51" fill="hold">
                            <p:stCondLst>
                              <p:cond delay="500"/>
                            </p:stCondLst>
                            <p:childTnLst>
                              <p:par>
                                <p:cTn id="52" presetID="9" presetClass="entr" presetSubtype="0" fill="hold" nodeType="afterEffect">
                                  <p:stCondLst>
                                    <p:cond delay="0"/>
                                  </p:stCondLst>
                                  <p:childTnLst>
                                    <p:set>
                                      <p:cBhvr>
                                        <p:cTn id="53" dur="1" fill="hold">
                                          <p:stCondLst>
                                            <p:cond delay="0"/>
                                          </p:stCondLst>
                                        </p:cTn>
                                        <p:tgtEl>
                                          <p:spTgt spid="10261"/>
                                        </p:tgtEl>
                                        <p:attrNameLst>
                                          <p:attrName>style.visibility</p:attrName>
                                        </p:attrNameLst>
                                      </p:cBhvr>
                                      <p:to>
                                        <p:strVal val="visible"/>
                                      </p:to>
                                    </p:set>
                                    <p:animEffect transition="in" filter="dissolve">
                                      <p:cBhvr>
                                        <p:cTn id="54" dur="500"/>
                                        <p:tgtEl>
                                          <p:spTgt spid="1026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262"/>
                                        </p:tgtEl>
                                        <p:attrNameLst>
                                          <p:attrName>style.visibility</p:attrName>
                                        </p:attrNameLst>
                                      </p:cBhvr>
                                      <p:to>
                                        <p:strVal val="visible"/>
                                      </p:to>
                                    </p:set>
                                    <p:animEffect transition="in" filter="wipe(left)">
                                      <p:cBhvr>
                                        <p:cTn id="59" dur="500"/>
                                        <p:tgtEl>
                                          <p:spTgt spid="10262"/>
                                        </p:tgtEl>
                                      </p:cBhvr>
                                    </p:animEffect>
                                  </p:childTnLst>
                                </p:cTn>
                              </p:par>
                            </p:childTnLst>
                          </p:cTn>
                        </p:par>
                        <p:par>
                          <p:cTn id="60" fill="hold">
                            <p:stCondLst>
                              <p:cond delay="500"/>
                            </p:stCondLst>
                            <p:childTnLst>
                              <p:par>
                                <p:cTn id="61" presetID="9" presetClass="entr" presetSubtype="0" fill="hold" nodeType="afterEffect">
                                  <p:stCondLst>
                                    <p:cond delay="0"/>
                                  </p:stCondLst>
                                  <p:childTnLst>
                                    <p:set>
                                      <p:cBhvr>
                                        <p:cTn id="62" dur="1" fill="hold">
                                          <p:stCondLst>
                                            <p:cond delay="0"/>
                                          </p:stCondLst>
                                        </p:cTn>
                                        <p:tgtEl>
                                          <p:spTgt spid="10263"/>
                                        </p:tgtEl>
                                        <p:attrNameLst>
                                          <p:attrName>style.visibility</p:attrName>
                                        </p:attrNameLst>
                                      </p:cBhvr>
                                      <p:to>
                                        <p:strVal val="visible"/>
                                      </p:to>
                                    </p:set>
                                    <p:animEffect transition="in" filter="dissolve">
                                      <p:cBhvr>
                                        <p:cTn id="63" dur="500"/>
                                        <p:tgtEl>
                                          <p:spTgt spid="10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4105" grpId="0" animBg="1"/>
      <p:bldP spid="10255" grpId="0" animBg="1"/>
      <p:bldP spid="10257" grpId="0" autoUpdateAnimBg="0"/>
      <p:bldP spid="10258" grpId="0" animBg="1"/>
      <p:bldP spid="10260" grpId="0" animBg="1"/>
      <p:bldP spid="1026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609600"/>
            <a:ext cx="7772400" cy="947738"/>
          </a:xfrm>
        </p:spPr>
        <p:txBody>
          <a:bodyPr/>
          <a:lstStyle/>
          <a:p>
            <a:r>
              <a:rPr lang="en-US" b="1" smtClean="0">
                <a:solidFill>
                  <a:srgbClr val="00B050"/>
                </a:solidFill>
                <a:latin typeface="Arial" charset="0"/>
                <a:cs typeface="Arial" charset="0"/>
              </a:rPr>
              <a:t>Scalar Multiplication</a:t>
            </a:r>
          </a:p>
        </p:txBody>
      </p:sp>
      <p:sp>
        <p:nvSpPr>
          <p:cNvPr id="3" name="Content Placeholder 2"/>
          <p:cNvSpPr>
            <a:spLocks noGrp="1"/>
          </p:cNvSpPr>
          <p:nvPr>
            <p:ph idx="1"/>
          </p:nvPr>
        </p:nvSpPr>
        <p:spPr>
          <a:xfrm>
            <a:off x="539750" y="1700213"/>
            <a:ext cx="7772400" cy="4540250"/>
          </a:xfrm>
        </p:spPr>
        <p:txBody>
          <a:bodyPr/>
          <a:lstStyle/>
          <a:p>
            <a:pPr>
              <a:buFontTx/>
              <a:buNone/>
              <a:defRPr/>
            </a:pPr>
            <a:r>
              <a:rPr lang="en-US" dirty="0" smtClean="0">
                <a:latin typeface="Arial Narrow" pitchFamily="34" charset="0"/>
              </a:rPr>
              <a:t>A vector can be multiplied by a real number </a:t>
            </a:r>
            <a:r>
              <a:rPr lang="en-US" i="1" dirty="0" smtClean="0">
                <a:solidFill>
                  <a:srgbClr val="FF0000"/>
                </a:solidFill>
                <a:latin typeface="+mj-lt"/>
              </a:rPr>
              <a:t>k</a:t>
            </a:r>
            <a:r>
              <a:rPr lang="en-US" i="1" dirty="0" smtClean="0">
                <a:latin typeface="Arial Narrow" pitchFamily="34" charset="0"/>
              </a:rPr>
              <a:t>.</a:t>
            </a:r>
            <a:r>
              <a:rPr lang="en-US" i="1" dirty="0" smtClean="0"/>
              <a:t>  </a:t>
            </a:r>
          </a:p>
          <a:p>
            <a:pPr>
              <a:defRPr/>
            </a:pPr>
            <a:r>
              <a:rPr lang="en-US" sz="2800" dirty="0" smtClean="0">
                <a:latin typeface="Arial Narrow" pitchFamily="34" charset="0"/>
              </a:rPr>
              <a:t>If </a:t>
            </a:r>
            <a:r>
              <a:rPr lang="en-US" sz="2800" i="1" dirty="0" smtClean="0">
                <a:solidFill>
                  <a:srgbClr val="FF0000"/>
                </a:solidFill>
              </a:rPr>
              <a:t>k</a:t>
            </a:r>
            <a:r>
              <a:rPr lang="en-US" sz="2800" i="1" dirty="0" smtClean="0">
                <a:latin typeface="Arial Narrow" pitchFamily="34" charset="0"/>
              </a:rPr>
              <a:t> </a:t>
            </a:r>
            <a:r>
              <a:rPr lang="en-US" sz="2800" dirty="0" smtClean="0">
                <a:latin typeface="Arial Narrow" pitchFamily="34" charset="0"/>
              </a:rPr>
              <a:t>is a positive number then the magnitude of the vector is changed</a:t>
            </a:r>
          </a:p>
          <a:p>
            <a:pPr>
              <a:defRPr/>
            </a:pPr>
            <a:r>
              <a:rPr lang="en-US" sz="2800" dirty="0" smtClean="0">
                <a:latin typeface="Arial Narrow" pitchFamily="34" charset="0"/>
              </a:rPr>
              <a:t>If </a:t>
            </a:r>
            <a:r>
              <a:rPr lang="en-US" sz="2800" i="1" dirty="0" smtClean="0">
                <a:solidFill>
                  <a:srgbClr val="FF0000"/>
                </a:solidFill>
              </a:rPr>
              <a:t>k</a:t>
            </a:r>
            <a:r>
              <a:rPr lang="en-US" sz="2800" i="1" dirty="0" smtClean="0">
                <a:latin typeface="Arial Narrow" pitchFamily="34" charset="0"/>
              </a:rPr>
              <a:t> </a:t>
            </a:r>
            <a:r>
              <a:rPr lang="en-US" sz="2800" dirty="0" smtClean="0">
                <a:latin typeface="Arial Narrow" pitchFamily="34" charset="0"/>
              </a:rPr>
              <a:t>is a negative number then the magnitude is changed and the direction is reversed.</a:t>
            </a:r>
          </a:p>
          <a:p>
            <a:pPr>
              <a:defRPr/>
            </a:pPr>
            <a:endParaRPr lang="en-US" sz="2800" dirty="0" smtClean="0">
              <a:latin typeface="Arial Narrow" pitchFamily="34" charset="0"/>
            </a:endParaRPr>
          </a:p>
          <a:p>
            <a:pPr>
              <a:buFontTx/>
              <a:buNone/>
              <a:defRPr/>
            </a:pPr>
            <a:endParaRPr lang="en-US" sz="2800" b="1" dirty="0">
              <a:latin typeface="Arial Narrow" pitchFamily="34" charset="0"/>
            </a:endParaRPr>
          </a:p>
        </p:txBody>
      </p:sp>
      <p:cxnSp>
        <p:nvCxnSpPr>
          <p:cNvPr id="7" name="Straight Arrow Connector 6"/>
          <p:cNvCxnSpPr/>
          <p:nvPr/>
        </p:nvCxnSpPr>
        <p:spPr>
          <a:xfrm flipV="1">
            <a:off x="1692275" y="4508500"/>
            <a:ext cx="576263" cy="936625"/>
          </a:xfrm>
          <a:prstGeom prst="straightConnector1">
            <a:avLst/>
          </a:prstGeom>
          <a:ln w="50800" cmpd="sng">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132138" y="4221163"/>
            <a:ext cx="1079500" cy="1800225"/>
          </a:xfrm>
          <a:prstGeom prst="straightConnector1">
            <a:avLst/>
          </a:prstGeom>
          <a:ln w="508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219700" y="4868863"/>
            <a:ext cx="288925" cy="576262"/>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443663" y="4581525"/>
            <a:ext cx="720725" cy="1368425"/>
          </a:xfrm>
          <a:prstGeom prst="straightConnector1">
            <a:avLst/>
          </a:prstGeom>
          <a:ln w="508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0487" name="TextBox 20"/>
          <p:cNvSpPr txBox="1">
            <a:spLocks noChangeArrowheads="1"/>
          </p:cNvSpPr>
          <p:nvPr/>
        </p:nvSpPr>
        <p:spPr bwMode="auto">
          <a:xfrm>
            <a:off x="1979613" y="4941888"/>
            <a:ext cx="504825" cy="368300"/>
          </a:xfrm>
          <a:prstGeom prst="rect">
            <a:avLst/>
          </a:prstGeom>
          <a:noFill/>
          <a:ln w="9525">
            <a:noFill/>
            <a:miter lim="800000"/>
            <a:headEnd/>
            <a:tailEnd/>
          </a:ln>
        </p:spPr>
        <p:txBody>
          <a:bodyPr>
            <a:spAutoFit/>
          </a:bodyPr>
          <a:lstStyle/>
          <a:p>
            <a:r>
              <a:rPr lang="en-US" sz="1800" b="1" dirty="0">
                <a:latin typeface="Arial Black" pitchFamily="34" charset="0"/>
              </a:rPr>
              <a:t>u</a:t>
            </a:r>
          </a:p>
        </p:txBody>
      </p:sp>
      <p:sp>
        <p:nvSpPr>
          <p:cNvPr id="20488" name="TextBox 21"/>
          <p:cNvSpPr txBox="1">
            <a:spLocks noChangeArrowheads="1"/>
          </p:cNvSpPr>
          <p:nvPr/>
        </p:nvSpPr>
        <p:spPr bwMode="auto">
          <a:xfrm>
            <a:off x="3779838" y="5075238"/>
            <a:ext cx="576262" cy="369887"/>
          </a:xfrm>
          <a:prstGeom prst="rect">
            <a:avLst/>
          </a:prstGeom>
          <a:noFill/>
          <a:ln w="9525">
            <a:noFill/>
            <a:miter lim="800000"/>
            <a:headEnd/>
            <a:tailEnd/>
          </a:ln>
        </p:spPr>
        <p:txBody>
          <a:bodyPr>
            <a:spAutoFit/>
          </a:bodyPr>
          <a:lstStyle/>
          <a:p>
            <a:r>
              <a:rPr lang="en-US" sz="1800">
                <a:latin typeface="Arial Black" pitchFamily="34" charset="0"/>
              </a:rPr>
              <a:t>2u</a:t>
            </a:r>
          </a:p>
        </p:txBody>
      </p:sp>
      <p:graphicFrame>
        <p:nvGraphicFramePr>
          <p:cNvPr id="2" name="Object 1"/>
          <p:cNvGraphicFramePr>
            <a:graphicFrameLocks noChangeAspect="1"/>
          </p:cNvGraphicFramePr>
          <p:nvPr>
            <p:extLst>
              <p:ext uri="{D42A27DB-BD31-4B8C-83A1-F6EECF244321}">
                <p14:modId xmlns:p14="http://schemas.microsoft.com/office/powerpoint/2010/main" val="936072105"/>
              </p:ext>
            </p:extLst>
          </p:nvPr>
        </p:nvGraphicFramePr>
        <p:xfrm>
          <a:off x="5526948" y="4952547"/>
          <a:ext cx="482600" cy="788987"/>
        </p:xfrm>
        <a:graphic>
          <a:graphicData uri="http://schemas.openxmlformats.org/presentationml/2006/ole">
            <mc:AlternateContent xmlns:mc="http://schemas.openxmlformats.org/markup-compatibility/2006">
              <mc:Choice xmlns:v="urn:schemas-microsoft-com:vml" Requires="v">
                <p:oleObj spid="_x0000_s3180" name="Equation" r:id="rId4" imgW="241200" imgH="393480" progId="Equation.3">
                  <p:embed/>
                </p:oleObj>
              </mc:Choice>
              <mc:Fallback>
                <p:oleObj name="Equation" r:id="rId4" imgW="241200" imgH="393480" progId="Equation.3">
                  <p:embed/>
                  <p:pic>
                    <p:nvPicPr>
                      <p:cNvPr id="0" name=""/>
                      <p:cNvPicPr>
                        <a:picLocks noChangeAspect="1" noChangeArrowheads="1"/>
                      </p:cNvPicPr>
                      <p:nvPr/>
                    </p:nvPicPr>
                    <p:blipFill>
                      <a:blip r:embed="rId5"/>
                      <a:srcRect/>
                      <a:stretch>
                        <a:fillRect/>
                      </a:stretch>
                    </p:blipFill>
                    <p:spPr bwMode="auto">
                      <a:xfrm>
                        <a:off x="5526948" y="4952547"/>
                        <a:ext cx="4826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32161935"/>
              </p:ext>
            </p:extLst>
          </p:nvPr>
        </p:nvGraphicFramePr>
        <p:xfrm>
          <a:off x="6948264" y="5062992"/>
          <a:ext cx="711200" cy="788988"/>
        </p:xfrm>
        <a:graphic>
          <a:graphicData uri="http://schemas.openxmlformats.org/presentationml/2006/ole">
            <mc:AlternateContent xmlns:mc="http://schemas.openxmlformats.org/markup-compatibility/2006">
              <mc:Choice xmlns:v="urn:schemas-microsoft-com:vml" Requires="v">
                <p:oleObj spid="_x0000_s3181" name="Equation" r:id="rId6" imgW="355320" imgH="393480" progId="Equation.3">
                  <p:embed/>
                </p:oleObj>
              </mc:Choice>
              <mc:Fallback>
                <p:oleObj name="Equation" r:id="rId6" imgW="355320" imgH="393480" progId="Equation.3">
                  <p:embed/>
                  <p:pic>
                    <p:nvPicPr>
                      <p:cNvPr id="0" name=""/>
                      <p:cNvPicPr>
                        <a:picLocks noChangeAspect="1" noChangeArrowheads="1"/>
                      </p:cNvPicPr>
                      <p:nvPr/>
                    </p:nvPicPr>
                    <p:blipFill>
                      <a:blip r:embed="rId7"/>
                      <a:srcRect/>
                      <a:stretch>
                        <a:fillRect/>
                      </a:stretch>
                    </p:blipFill>
                    <p:spPr bwMode="auto">
                      <a:xfrm>
                        <a:off x="6948264" y="5062992"/>
                        <a:ext cx="7112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3637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0488"/>
                                        </p:tgtEl>
                                        <p:attrNameLst>
                                          <p:attrName>style.visibility</p:attrName>
                                        </p:attrNameLst>
                                      </p:cBhvr>
                                      <p:to>
                                        <p:strVal val="visible"/>
                                      </p:to>
                                    </p:set>
                                    <p:animEffect transition="in" filter="wipe(down)">
                                      <p:cBhvr>
                                        <p:cTn id="10" dur="500"/>
                                        <p:tgtEl>
                                          <p:spTgt spid="2048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par>
                                <p:cTn id="16" presetID="22" presetClass="entr" presetSubtype="4"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right)">
                                      <p:cBhvr>
                                        <p:cTn id="23" dur="500"/>
                                        <p:tgtEl>
                                          <p:spTgt spid="16"/>
                                        </p:tgtEl>
                                      </p:cBhvr>
                                    </p:animEffect>
                                  </p:childTnLst>
                                </p:cTn>
                              </p:par>
                              <p:par>
                                <p:cTn id="24" presetID="22" presetClass="entr" presetSubtype="2"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6" name="Rectangle 10"/>
          <p:cNvSpPr>
            <a:spLocks noChangeArrowheads="1"/>
          </p:cNvSpPr>
          <p:nvPr/>
        </p:nvSpPr>
        <p:spPr bwMode="auto">
          <a:xfrm>
            <a:off x="304800" y="228600"/>
            <a:ext cx="8153400" cy="2282825"/>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b="1">
                <a:solidFill>
                  <a:srgbClr val="800000"/>
                </a:solidFill>
                <a:latin typeface="Arial" charset="0"/>
              </a:rPr>
              <a:t>To add vectors, we put the initial point of the second vector on the terminal point of the first vector.  The resultant vector has an initial point at the initial point of the first vector and a terminal point at the terminal point of the second vector (see below--better shown than put in words).</a:t>
            </a:r>
          </a:p>
        </p:txBody>
      </p:sp>
      <p:sp>
        <p:nvSpPr>
          <p:cNvPr id="3107" name="Line 4"/>
          <p:cNvSpPr>
            <a:spLocks noChangeShapeType="1"/>
          </p:cNvSpPr>
          <p:nvPr/>
        </p:nvSpPr>
        <p:spPr bwMode="auto">
          <a:xfrm flipV="1">
            <a:off x="2160712" y="5378152"/>
            <a:ext cx="2000250" cy="658813"/>
          </a:xfrm>
          <a:prstGeom prst="line">
            <a:avLst/>
          </a:prstGeom>
          <a:noFill/>
          <a:ln w="50800">
            <a:solidFill>
              <a:schemeClr val="accent2"/>
            </a:solidFill>
            <a:round/>
            <a:headEnd type="oval" w="med" len="med"/>
            <a:tailEnd type="stealth" w="med" len="lg"/>
          </a:ln>
        </p:spPr>
        <p:txBody>
          <a:bodyPr/>
          <a:lstStyle/>
          <a:p>
            <a:endParaRPr lang="en-US"/>
          </a:p>
        </p:txBody>
      </p:sp>
      <p:graphicFrame>
        <p:nvGraphicFramePr>
          <p:cNvPr id="7175" name="Object 30"/>
          <p:cNvGraphicFramePr>
            <a:graphicFrameLocks/>
          </p:cNvGraphicFramePr>
          <p:nvPr>
            <p:extLst>
              <p:ext uri="{D42A27DB-BD31-4B8C-83A1-F6EECF244321}">
                <p14:modId xmlns:p14="http://schemas.microsoft.com/office/powerpoint/2010/main" val="1043157730"/>
              </p:ext>
            </p:extLst>
          </p:nvPr>
        </p:nvGraphicFramePr>
        <p:xfrm>
          <a:off x="2008312" y="3625552"/>
          <a:ext cx="1665288" cy="468313"/>
        </p:xfrm>
        <a:graphic>
          <a:graphicData uri="http://schemas.openxmlformats.org/presentationml/2006/ole">
            <mc:AlternateContent xmlns:mc="http://schemas.openxmlformats.org/markup-compatibility/2006">
              <mc:Choice xmlns:v="urn:schemas-microsoft-com:vml" Requires="v">
                <p:oleObj spid="_x0000_s4310" name="Equation" r:id="rId4" imgW="13477680" imgH="3825000" progId="Equation.3">
                  <p:embed/>
                </p:oleObj>
              </mc:Choice>
              <mc:Fallback>
                <p:oleObj name="Equation" r:id="rId4" imgW="13477680" imgH="382500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8312" y="3625552"/>
                        <a:ext cx="1665288"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6" name="Rectangle 8"/>
          <p:cNvSpPr>
            <a:spLocks noChangeArrowheads="1"/>
          </p:cNvSpPr>
          <p:nvPr/>
        </p:nvSpPr>
        <p:spPr bwMode="auto">
          <a:xfrm>
            <a:off x="179512" y="6140152"/>
            <a:ext cx="2809875" cy="45720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b="1" dirty="0">
                <a:solidFill>
                  <a:schemeClr val="accent2"/>
                </a:solidFill>
                <a:latin typeface="Arial" charset="0"/>
              </a:rPr>
              <a:t>Initial point of v</a:t>
            </a:r>
          </a:p>
        </p:txBody>
      </p:sp>
      <p:graphicFrame>
        <p:nvGraphicFramePr>
          <p:cNvPr id="3103" name="Object 31"/>
          <p:cNvGraphicFramePr>
            <a:graphicFrameLocks/>
          </p:cNvGraphicFramePr>
          <p:nvPr>
            <p:extLst>
              <p:ext uri="{D42A27DB-BD31-4B8C-83A1-F6EECF244321}">
                <p14:modId xmlns:p14="http://schemas.microsoft.com/office/powerpoint/2010/main" val="1573219146"/>
              </p:ext>
            </p:extLst>
          </p:nvPr>
        </p:nvGraphicFramePr>
        <p:xfrm>
          <a:off x="3075112" y="5835352"/>
          <a:ext cx="685800" cy="533400"/>
        </p:xfrm>
        <a:graphic>
          <a:graphicData uri="http://schemas.openxmlformats.org/presentationml/2006/ole">
            <mc:AlternateContent xmlns:mc="http://schemas.openxmlformats.org/markup-compatibility/2006">
              <mc:Choice xmlns:v="urn:schemas-microsoft-com:vml" Requires="v">
                <p:oleObj spid="_x0000_s4311" name="Equation" r:id="rId6" imgW="135000" imgH="157680" progId="Equation.3">
                  <p:embed/>
                </p:oleObj>
              </mc:Choice>
              <mc:Fallback>
                <p:oleObj name="Equation" r:id="rId6" imgW="135000" imgH="15768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5112" y="5835352"/>
                        <a:ext cx="685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09" name="Line 14"/>
          <p:cNvSpPr>
            <a:spLocks noChangeShapeType="1"/>
          </p:cNvSpPr>
          <p:nvPr/>
        </p:nvSpPr>
        <p:spPr bwMode="auto">
          <a:xfrm flipV="1">
            <a:off x="6732712" y="2492896"/>
            <a:ext cx="1000125" cy="3028950"/>
          </a:xfrm>
          <a:prstGeom prst="line">
            <a:avLst/>
          </a:prstGeom>
          <a:noFill/>
          <a:ln w="50800">
            <a:solidFill>
              <a:srgbClr val="006600"/>
            </a:solidFill>
            <a:round/>
            <a:headEnd type="oval" w="med" len="med"/>
            <a:tailEnd type="stealth" w="med" len="lg"/>
          </a:ln>
        </p:spPr>
        <p:txBody>
          <a:bodyPr/>
          <a:lstStyle/>
          <a:p>
            <a:endParaRPr lang="en-US"/>
          </a:p>
        </p:txBody>
      </p:sp>
      <p:graphicFrame>
        <p:nvGraphicFramePr>
          <p:cNvPr id="3104" name="Object 32"/>
          <p:cNvGraphicFramePr>
            <a:graphicFrameLocks/>
          </p:cNvGraphicFramePr>
          <p:nvPr>
            <p:extLst>
              <p:ext uri="{D42A27DB-BD31-4B8C-83A1-F6EECF244321}">
                <p14:modId xmlns:p14="http://schemas.microsoft.com/office/powerpoint/2010/main" val="687621948"/>
              </p:ext>
            </p:extLst>
          </p:nvPr>
        </p:nvGraphicFramePr>
        <p:xfrm>
          <a:off x="7281921" y="4178002"/>
          <a:ext cx="582613" cy="381000"/>
        </p:xfrm>
        <a:graphic>
          <a:graphicData uri="http://schemas.openxmlformats.org/presentationml/2006/ole">
            <mc:AlternateContent xmlns:mc="http://schemas.openxmlformats.org/markup-compatibility/2006">
              <mc:Choice xmlns:v="urn:schemas-microsoft-com:vml" Requires="v">
                <p:oleObj spid="_x0000_s4312" name="Equation" r:id="rId8" imgW="4702680" imgH="3116160" progId="Equation.3">
                  <p:embed/>
                </p:oleObj>
              </mc:Choice>
              <mc:Fallback>
                <p:oleObj name="Equation" r:id="rId8" imgW="4702680" imgH="3116160" progId="Equation.3">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81921" y="4178002"/>
                        <a:ext cx="582613" cy="381000"/>
                      </a:xfrm>
                      <a:prstGeom prst="rect">
                        <a:avLst/>
                      </a:prstGeom>
                      <a:noFill/>
                      <a:ln>
                        <a:noFill/>
                      </a:ln>
                      <a:effectLst/>
                      <a:extLst/>
                    </p:spPr>
                  </p:pic>
                </p:oleObj>
              </mc:Fallback>
            </mc:AlternateContent>
          </a:graphicData>
        </a:graphic>
      </p:graphicFrame>
      <p:sp>
        <p:nvSpPr>
          <p:cNvPr id="7184" name="Text Box 16"/>
          <p:cNvSpPr txBox="1">
            <a:spLocks noChangeArrowheads="1"/>
          </p:cNvSpPr>
          <p:nvPr/>
        </p:nvSpPr>
        <p:spPr bwMode="auto">
          <a:xfrm>
            <a:off x="4381499" y="5657671"/>
            <a:ext cx="4582987" cy="707886"/>
          </a:xfrm>
          <a:prstGeom prst="rect">
            <a:avLst/>
          </a:prstGeom>
          <a:noFill/>
          <a:ln w="9525">
            <a:noFill/>
            <a:miter lim="800000"/>
            <a:headEnd/>
            <a:tailEnd/>
          </a:ln>
        </p:spPr>
        <p:txBody>
          <a:bodyPr wrap="square">
            <a:spAutoFit/>
          </a:bodyPr>
          <a:lstStyle/>
          <a:p>
            <a:pPr>
              <a:spcBef>
                <a:spcPct val="50000"/>
              </a:spcBef>
            </a:pPr>
            <a:r>
              <a:rPr lang="en-US" sz="2000" b="1" dirty="0">
                <a:solidFill>
                  <a:srgbClr val="FF3300"/>
                </a:solidFill>
                <a:latin typeface="Arial" charset="0"/>
              </a:rPr>
              <a:t>Move w over keeping the</a:t>
            </a:r>
            <a:r>
              <a:rPr lang="en-US" sz="2000" b="1" i="1" dirty="0">
                <a:solidFill>
                  <a:srgbClr val="FF3300"/>
                </a:solidFill>
                <a:latin typeface="Arial" charset="0"/>
              </a:rPr>
              <a:t> </a:t>
            </a:r>
            <a:r>
              <a:rPr lang="en-US" sz="2000" b="1" dirty="0">
                <a:solidFill>
                  <a:srgbClr val="FF3300"/>
                </a:solidFill>
                <a:latin typeface="Arial" charset="0"/>
              </a:rPr>
              <a:t>magnitude and direction the same.</a:t>
            </a:r>
          </a:p>
        </p:txBody>
      </p:sp>
      <p:sp>
        <p:nvSpPr>
          <p:cNvPr id="7185" name="Rectangle 17"/>
          <p:cNvSpPr>
            <a:spLocks noChangeArrowheads="1"/>
          </p:cNvSpPr>
          <p:nvPr/>
        </p:nvSpPr>
        <p:spPr bwMode="auto">
          <a:xfrm>
            <a:off x="304800" y="228600"/>
            <a:ext cx="8153400" cy="2282825"/>
          </a:xfrm>
          <a:prstGeom prst="rect">
            <a:avLst/>
          </a:prstGeom>
          <a:solidFill>
            <a:srgbClr val="FFFFCC"/>
          </a:solidFill>
          <a:ln w="9525">
            <a:noFill/>
            <a:miter lim="800000"/>
            <a:headEnd/>
            <a:tailEnd/>
          </a:ln>
        </p:spPr>
        <p:txBody>
          <a:bodyPr lIns="92075" tIns="46038" rIns="92075" bIns="46038">
            <a:spAutoFit/>
          </a:bodyPr>
          <a:lstStyle/>
          <a:p>
            <a:pPr eaLnBrk="0" hangingPunct="0">
              <a:spcBef>
                <a:spcPct val="50000"/>
              </a:spcBef>
            </a:pPr>
            <a:r>
              <a:rPr lang="en-US" b="1">
                <a:solidFill>
                  <a:srgbClr val="800000"/>
                </a:solidFill>
                <a:latin typeface="Arial" charset="0"/>
              </a:rPr>
              <a:t>To add vectors, we </a:t>
            </a:r>
            <a:r>
              <a:rPr lang="en-US" b="1" i="1">
                <a:solidFill>
                  <a:srgbClr val="FF3300"/>
                </a:solidFill>
                <a:latin typeface="Arial" charset="0"/>
              </a:rPr>
              <a:t>put the initial point of the second vector on the terminal point of the first vector</a:t>
            </a:r>
            <a:r>
              <a:rPr lang="en-US" b="1">
                <a:solidFill>
                  <a:srgbClr val="800000"/>
                </a:solidFill>
                <a:latin typeface="Arial" charset="0"/>
              </a:rPr>
              <a:t>.  The resultant vector has an initial point at the initial point of the first vector and a terminal point at the terminal point of the second vector (see below--better shown than put in words).</a:t>
            </a:r>
          </a:p>
        </p:txBody>
      </p:sp>
      <p:sp>
        <p:nvSpPr>
          <p:cNvPr id="7187" name="Rectangle 19"/>
          <p:cNvSpPr>
            <a:spLocks noChangeArrowheads="1"/>
          </p:cNvSpPr>
          <p:nvPr/>
        </p:nvSpPr>
        <p:spPr bwMode="auto">
          <a:xfrm>
            <a:off x="306388" y="209550"/>
            <a:ext cx="8153400" cy="2282825"/>
          </a:xfrm>
          <a:prstGeom prst="rect">
            <a:avLst/>
          </a:prstGeom>
          <a:solidFill>
            <a:srgbClr val="FFFFCC"/>
          </a:solidFill>
          <a:ln w="9525">
            <a:noFill/>
            <a:miter lim="800000"/>
            <a:headEnd/>
            <a:tailEnd/>
          </a:ln>
        </p:spPr>
        <p:txBody>
          <a:bodyPr lIns="92075" tIns="46038" rIns="92075" bIns="46038">
            <a:spAutoFit/>
          </a:bodyPr>
          <a:lstStyle/>
          <a:p>
            <a:pPr eaLnBrk="0" hangingPunct="0">
              <a:spcBef>
                <a:spcPct val="50000"/>
              </a:spcBef>
            </a:pPr>
            <a:r>
              <a:rPr lang="en-US" b="1">
                <a:solidFill>
                  <a:srgbClr val="800000"/>
                </a:solidFill>
                <a:latin typeface="Arial" charset="0"/>
              </a:rPr>
              <a:t>To add vectors, we put the initial point of the second vector on the terminal point of the first vector</a:t>
            </a:r>
            <a:r>
              <a:rPr lang="en-US" b="1">
                <a:solidFill>
                  <a:srgbClr val="993300"/>
                </a:solidFill>
                <a:latin typeface="Arial" charset="0"/>
              </a:rPr>
              <a:t>.</a:t>
            </a:r>
            <a:r>
              <a:rPr lang="en-US" b="1">
                <a:solidFill>
                  <a:srgbClr val="800000"/>
                </a:solidFill>
                <a:latin typeface="Arial" charset="0"/>
              </a:rPr>
              <a:t>  The </a:t>
            </a:r>
            <a:r>
              <a:rPr lang="en-US" b="1" i="1">
                <a:solidFill>
                  <a:srgbClr val="FF3300"/>
                </a:solidFill>
                <a:latin typeface="Arial" charset="0"/>
              </a:rPr>
              <a:t>resultant vector has an initial point at the initial point of the first vector and a terminal point at the terminal point of the second vector</a:t>
            </a:r>
            <a:r>
              <a:rPr lang="en-US" b="1">
                <a:solidFill>
                  <a:srgbClr val="800000"/>
                </a:solidFill>
                <a:latin typeface="Arial" charset="0"/>
              </a:rPr>
              <a:t> (see below--better shown than put in words).</a:t>
            </a:r>
          </a:p>
        </p:txBody>
      </p:sp>
      <p:sp>
        <p:nvSpPr>
          <p:cNvPr id="7177" name="Rectangle 9"/>
          <p:cNvSpPr>
            <a:spLocks noChangeArrowheads="1"/>
          </p:cNvSpPr>
          <p:nvPr/>
        </p:nvSpPr>
        <p:spPr bwMode="auto">
          <a:xfrm>
            <a:off x="5361112" y="2482552"/>
            <a:ext cx="2200275" cy="822325"/>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b="1">
                <a:solidFill>
                  <a:srgbClr val="006600"/>
                </a:solidFill>
                <a:latin typeface="Arial" charset="0"/>
              </a:rPr>
              <a:t>Terminal point of w</a:t>
            </a:r>
          </a:p>
        </p:txBody>
      </p:sp>
      <p:grpSp>
        <p:nvGrpSpPr>
          <p:cNvPr id="2" name="Group 18"/>
          <p:cNvGrpSpPr>
            <a:grpSpLocks/>
          </p:cNvGrpSpPr>
          <p:nvPr/>
        </p:nvGrpSpPr>
        <p:grpSpPr bwMode="auto">
          <a:xfrm>
            <a:off x="4141912" y="2368252"/>
            <a:ext cx="1192213" cy="3028950"/>
            <a:chOff x="3120" y="1416"/>
            <a:chExt cx="751" cy="1908"/>
          </a:xfrm>
        </p:grpSpPr>
        <p:graphicFrame>
          <p:nvGraphicFramePr>
            <p:cNvPr id="3105" name="Object 33"/>
            <p:cNvGraphicFramePr>
              <a:graphicFrameLocks/>
            </p:cNvGraphicFramePr>
            <p:nvPr/>
          </p:nvGraphicFramePr>
          <p:xfrm>
            <a:off x="3504" y="2400"/>
            <a:ext cx="367" cy="240"/>
          </p:xfrm>
          <a:graphic>
            <a:graphicData uri="http://schemas.openxmlformats.org/presentationml/2006/ole">
              <mc:AlternateContent xmlns:mc="http://schemas.openxmlformats.org/markup-compatibility/2006">
                <mc:Choice xmlns:v="urn:schemas-microsoft-com:vml" Requires="v">
                  <p:oleObj spid="_x0000_s4313" name="Equation" r:id="rId10" imgW="776160" imgH="506160" progId="Equation.3">
                    <p:embed/>
                  </p:oleObj>
                </mc:Choice>
                <mc:Fallback>
                  <p:oleObj name="Equation" r:id="rId10" imgW="776160" imgH="506160" progId="Equation.3">
                    <p:embed/>
                    <p:pic>
                      <p:nvPicPr>
                        <p:cNvPr id="0" name=""/>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4" y="2400"/>
                          <a:ext cx="367"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16" name="Line 2"/>
            <p:cNvSpPr>
              <a:spLocks noChangeShapeType="1"/>
            </p:cNvSpPr>
            <p:nvPr/>
          </p:nvSpPr>
          <p:spPr bwMode="auto">
            <a:xfrm flipV="1">
              <a:off x="3120" y="1416"/>
              <a:ext cx="630" cy="1908"/>
            </a:xfrm>
            <a:prstGeom prst="line">
              <a:avLst/>
            </a:prstGeom>
            <a:noFill/>
            <a:ln w="50800">
              <a:solidFill>
                <a:srgbClr val="006600"/>
              </a:solidFill>
              <a:round/>
              <a:headEnd type="oval" w="med" len="med"/>
              <a:tailEnd type="stealth" w="med" len="lg"/>
            </a:ln>
          </p:spPr>
          <p:txBody>
            <a:bodyPr/>
            <a:lstStyle/>
            <a:p>
              <a:endParaRPr lang="en-US"/>
            </a:p>
          </p:txBody>
        </p:sp>
      </p:grpSp>
      <p:sp>
        <p:nvSpPr>
          <p:cNvPr id="7171" name="Line 3"/>
          <p:cNvSpPr>
            <a:spLocks noChangeShapeType="1"/>
          </p:cNvSpPr>
          <p:nvPr/>
        </p:nvSpPr>
        <p:spPr bwMode="auto">
          <a:xfrm flipV="1">
            <a:off x="2170237" y="2344440"/>
            <a:ext cx="2982913" cy="3667125"/>
          </a:xfrm>
          <a:prstGeom prst="line">
            <a:avLst/>
          </a:prstGeom>
          <a:noFill/>
          <a:ln w="50800">
            <a:solidFill>
              <a:srgbClr val="FF0000"/>
            </a:solidFill>
            <a:round/>
            <a:headEnd type="none" w="sm" len="sm"/>
            <a:tailEnd type="stealth" w="med" len="lg"/>
          </a:ln>
        </p:spPr>
        <p:txBody>
          <a:bodyPr/>
          <a:lstStyle/>
          <a:p>
            <a:endParaRPr lang="en-US"/>
          </a:p>
        </p:txBody>
      </p:sp>
    </p:spTree>
    <p:extLst>
      <p:ext uri="{BB962C8B-B14F-4D97-AF65-F5344CB8AC3E}">
        <p14:creationId xmlns:p14="http://schemas.microsoft.com/office/powerpoint/2010/main" val="165124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85"/>
                                        </p:tgtEl>
                                        <p:attrNameLst>
                                          <p:attrName>style.visibility</p:attrName>
                                        </p:attrNameLst>
                                      </p:cBhvr>
                                      <p:to>
                                        <p:strVal val="visible"/>
                                      </p:to>
                                    </p:set>
                                    <p:animEffect transition="in" filter="dissolve">
                                      <p:cBhvr>
                                        <p:cTn id="7" dur="500"/>
                                        <p:tgtEl>
                                          <p:spTgt spid="718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7184"/>
                                        </p:tgtEl>
                                        <p:attrNameLst>
                                          <p:attrName>style.visibility</p:attrName>
                                        </p:attrNameLst>
                                      </p:cBhvr>
                                      <p:to>
                                        <p:strVal val="visible"/>
                                      </p:to>
                                    </p:set>
                                    <p:anim calcmode="lin" valueType="num">
                                      <p:cBhvr additive="base">
                                        <p:cTn id="12" dur="500" fill="hold"/>
                                        <p:tgtEl>
                                          <p:spTgt spid="7184"/>
                                        </p:tgtEl>
                                        <p:attrNameLst>
                                          <p:attrName>ppt_x</p:attrName>
                                        </p:attrNameLst>
                                      </p:cBhvr>
                                      <p:tavLst>
                                        <p:tav tm="0">
                                          <p:val>
                                            <p:strVal val="#ppt_x"/>
                                          </p:val>
                                        </p:tav>
                                        <p:tav tm="100000">
                                          <p:val>
                                            <p:strVal val="#ppt_x"/>
                                          </p:val>
                                        </p:tav>
                                      </p:tavLst>
                                    </p:anim>
                                    <p:anim calcmode="lin" valueType="num">
                                      <p:cBhvr additive="base">
                                        <p:cTn id="13" dur="500" fill="hold"/>
                                        <p:tgtEl>
                                          <p:spTgt spid="718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750"/>
                                        <p:tgtEl>
                                          <p:spTgt spid="2"/>
                                        </p:tgtEl>
                                      </p:cBhvr>
                                    </p:animEffect>
                                  </p:childTnLst>
                                </p:cTn>
                              </p:par>
                              <p:par>
                                <p:cTn id="19" presetID="10" presetClass="exit" presetSubtype="0" fill="hold" grpId="0" nodeType="withEffect">
                                  <p:stCondLst>
                                    <p:cond delay="0"/>
                                  </p:stCondLst>
                                  <p:childTnLst>
                                    <p:animEffect transition="out" filter="fade">
                                      <p:cBhvr>
                                        <p:cTn id="20" dur="750"/>
                                        <p:tgtEl>
                                          <p:spTgt spid="3109"/>
                                        </p:tgtEl>
                                      </p:cBhvr>
                                    </p:animEffect>
                                    <p:set>
                                      <p:cBhvr>
                                        <p:cTn id="21" dur="1" fill="hold">
                                          <p:stCondLst>
                                            <p:cond delay="749"/>
                                          </p:stCondLst>
                                        </p:cTn>
                                        <p:tgtEl>
                                          <p:spTgt spid="3109"/>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750"/>
                                        <p:tgtEl>
                                          <p:spTgt spid="3104"/>
                                        </p:tgtEl>
                                      </p:cBhvr>
                                    </p:animEffect>
                                    <p:set>
                                      <p:cBhvr>
                                        <p:cTn id="24" dur="1" fill="hold">
                                          <p:stCondLst>
                                            <p:cond delay="749"/>
                                          </p:stCondLst>
                                        </p:cTn>
                                        <p:tgtEl>
                                          <p:spTgt spid="310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7187"/>
                                        </p:tgtEl>
                                        <p:attrNameLst>
                                          <p:attrName>style.visibility</p:attrName>
                                        </p:attrNameLst>
                                      </p:cBhvr>
                                      <p:to>
                                        <p:strVal val="visible"/>
                                      </p:to>
                                    </p:set>
                                    <p:animEffect transition="in" filter="dissolve">
                                      <p:cBhvr>
                                        <p:cTn id="29" dur="500"/>
                                        <p:tgtEl>
                                          <p:spTgt spid="718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176"/>
                                        </p:tgtEl>
                                        <p:attrNameLst>
                                          <p:attrName>style.visibility</p:attrName>
                                        </p:attrNameLst>
                                      </p:cBhvr>
                                      <p:to>
                                        <p:strVal val="visible"/>
                                      </p:to>
                                    </p:set>
                                    <p:anim calcmode="lin" valueType="num">
                                      <p:cBhvr additive="base">
                                        <p:cTn id="34" dur="500" fill="hold"/>
                                        <p:tgtEl>
                                          <p:spTgt spid="7176"/>
                                        </p:tgtEl>
                                        <p:attrNameLst>
                                          <p:attrName>ppt_x</p:attrName>
                                        </p:attrNameLst>
                                      </p:cBhvr>
                                      <p:tavLst>
                                        <p:tav tm="0">
                                          <p:val>
                                            <p:strVal val="#ppt_x"/>
                                          </p:val>
                                        </p:tav>
                                        <p:tav tm="100000">
                                          <p:val>
                                            <p:strVal val="#ppt_x"/>
                                          </p:val>
                                        </p:tav>
                                      </p:tavLst>
                                    </p:anim>
                                    <p:anim calcmode="lin" valueType="num">
                                      <p:cBhvr additive="base">
                                        <p:cTn id="35" dur="500" fill="hold"/>
                                        <p:tgtEl>
                                          <p:spTgt spid="7176"/>
                                        </p:tgtEl>
                                        <p:attrNameLst>
                                          <p:attrName>ppt_y</p:attrName>
                                        </p:attrNameLst>
                                      </p:cBhvr>
                                      <p:tavLst>
                                        <p:tav tm="0">
                                          <p:val>
                                            <p:strVal val="1+#ppt_h/2"/>
                                          </p:val>
                                        </p:tav>
                                        <p:tav tm="100000">
                                          <p:val>
                                            <p:strVal val="#ppt_y"/>
                                          </p:val>
                                        </p:tav>
                                      </p:tavLst>
                                    </p:anim>
                                  </p:childTnLst>
                                </p:cTn>
                              </p:par>
                            </p:childTnLst>
                          </p:cTn>
                        </p:par>
                        <p:par>
                          <p:cTn id="36" fill="hold">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7177"/>
                                        </p:tgtEl>
                                        <p:attrNameLst>
                                          <p:attrName>style.visibility</p:attrName>
                                        </p:attrNameLst>
                                      </p:cBhvr>
                                      <p:to>
                                        <p:strVal val="visible"/>
                                      </p:to>
                                    </p:set>
                                    <p:anim calcmode="lin" valueType="num">
                                      <p:cBhvr additive="base">
                                        <p:cTn id="39" dur="500" fill="hold"/>
                                        <p:tgtEl>
                                          <p:spTgt spid="7177"/>
                                        </p:tgtEl>
                                        <p:attrNameLst>
                                          <p:attrName>ppt_x</p:attrName>
                                        </p:attrNameLst>
                                      </p:cBhvr>
                                      <p:tavLst>
                                        <p:tav tm="0">
                                          <p:val>
                                            <p:strVal val="#ppt_x"/>
                                          </p:val>
                                        </p:tav>
                                        <p:tav tm="100000">
                                          <p:val>
                                            <p:strVal val="#ppt_x"/>
                                          </p:val>
                                        </p:tav>
                                      </p:tavLst>
                                    </p:anim>
                                    <p:anim calcmode="lin" valueType="num">
                                      <p:cBhvr additive="base">
                                        <p:cTn id="40" dur="500" fill="hold"/>
                                        <p:tgtEl>
                                          <p:spTgt spid="717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171"/>
                                        </p:tgtEl>
                                        <p:attrNameLst>
                                          <p:attrName>style.visibility</p:attrName>
                                        </p:attrNameLst>
                                      </p:cBhvr>
                                      <p:to>
                                        <p:strVal val="visible"/>
                                      </p:to>
                                    </p:set>
                                    <p:animEffect transition="in" filter="wipe(down)">
                                      <p:cBhvr>
                                        <p:cTn id="45" dur="500"/>
                                        <p:tgtEl>
                                          <p:spTgt spid="7171"/>
                                        </p:tgtEl>
                                      </p:cBhvr>
                                    </p:animEffect>
                                  </p:childTnLst>
                                </p:cTn>
                              </p:par>
                            </p:childTnLst>
                          </p:cTn>
                        </p:par>
                        <p:par>
                          <p:cTn id="46" fill="hold">
                            <p:stCondLst>
                              <p:cond delay="500"/>
                            </p:stCondLst>
                            <p:childTnLst>
                              <p:par>
                                <p:cTn id="47" presetID="23" presetClass="entr" presetSubtype="16" fill="hold" nodeType="afterEffect">
                                  <p:stCondLst>
                                    <p:cond delay="0"/>
                                  </p:stCondLst>
                                  <p:childTnLst>
                                    <p:set>
                                      <p:cBhvr>
                                        <p:cTn id="48" dur="1" fill="hold">
                                          <p:stCondLst>
                                            <p:cond delay="0"/>
                                          </p:stCondLst>
                                        </p:cTn>
                                        <p:tgtEl>
                                          <p:spTgt spid="7175"/>
                                        </p:tgtEl>
                                        <p:attrNameLst>
                                          <p:attrName>style.visibility</p:attrName>
                                        </p:attrNameLst>
                                      </p:cBhvr>
                                      <p:to>
                                        <p:strVal val="visible"/>
                                      </p:to>
                                    </p:set>
                                    <p:anim calcmode="lin" valueType="num">
                                      <p:cBhvr>
                                        <p:cTn id="49" dur="500" fill="hold"/>
                                        <p:tgtEl>
                                          <p:spTgt spid="7175"/>
                                        </p:tgtEl>
                                        <p:attrNameLst>
                                          <p:attrName>ppt_w</p:attrName>
                                        </p:attrNameLst>
                                      </p:cBhvr>
                                      <p:tavLst>
                                        <p:tav tm="0">
                                          <p:val>
                                            <p:fltVal val="0"/>
                                          </p:val>
                                        </p:tav>
                                        <p:tav tm="100000">
                                          <p:val>
                                            <p:strVal val="#ppt_w"/>
                                          </p:val>
                                        </p:tav>
                                      </p:tavLst>
                                    </p:anim>
                                    <p:anim calcmode="lin" valueType="num">
                                      <p:cBhvr>
                                        <p:cTn id="50" dur="500" fill="hold"/>
                                        <p:tgtEl>
                                          <p:spTgt spid="7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autoUpdateAnimBg="0"/>
      <p:bldP spid="3109" grpId="0" animBg="1"/>
      <p:bldP spid="7184" grpId="0" autoUpdateAnimBg="0"/>
      <p:bldP spid="7185" grpId="0" animBg="1" autoUpdateAnimBg="0"/>
      <p:bldP spid="7187" grpId="0" animBg="1" autoUpdateAnimBg="0"/>
      <p:bldP spid="7177" grpId="0" autoUpdateAnimBg="0"/>
      <p:bldP spid="71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2" name="Line 8"/>
          <p:cNvSpPr>
            <a:spLocks noChangeShapeType="1"/>
          </p:cNvSpPr>
          <p:nvPr/>
        </p:nvSpPr>
        <p:spPr bwMode="auto">
          <a:xfrm>
            <a:off x="838200" y="1523454"/>
            <a:ext cx="838200" cy="304800"/>
          </a:xfrm>
          <a:prstGeom prst="line">
            <a:avLst/>
          </a:prstGeom>
          <a:noFill/>
          <a:ln w="38100">
            <a:solidFill>
              <a:srgbClr val="FF0000"/>
            </a:solidFill>
            <a:round/>
            <a:headEnd type="oval" w="med" len="med"/>
            <a:tailEnd type="triangle" w="med" len="med"/>
          </a:ln>
        </p:spPr>
        <p:txBody>
          <a:bodyPr/>
          <a:lstStyle/>
          <a:p>
            <a:endParaRPr lang="en-US"/>
          </a:p>
        </p:txBody>
      </p:sp>
      <p:sp>
        <p:nvSpPr>
          <p:cNvPr id="5283" name="Line 9"/>
          <p:cNvSpPr>
            <a:spLocks noChangeShapeType="1"/>
          </p:cNvSpPr>
          <p:nvPr/>
        </p:nvSpPr>
        <p:spPr bwMode="auto">
          <a:xfrm flipV="1">
            <a:off x="1984375" y="1448842"/>
            <a:ext cx="533400" cy="228600"/>
          </a:xfrm>
          <a:prstGeom prst="line">
            <a:avLst/>
          </a:prstGeom>
          <a:noFill/>
          <a:ln w="38100">
            <a:solidFill>
              <a:srgbClr val="006600"/>
            </a:solidFill>
            <a:round/>
            <a:headEnd type="oval" w="med" len="med"/>
            <a:tailEnd type="triangle" w="med" len="med"/>
          </a:ln>
        </p:spPr>
        <p:txBody>
          <a:bodyPr/>
          <a:lstStyle/>
          <a:p>
            <a:endParaRPr lang="en-US"/>
          </a:p>
        </p:txBody>
      </p:sp>
      <p:sp>
        <p:nvSpPr>
          <p:cNvPr id="5284" name="Line 10"/>
          <p:cNvSpPr>
            <a:spLocks noChangeShapeType="1"/>
          </p:cNvSpPr>
          <p:nvPr/>
        </p:nvSpPr>
        <p:spPr bwMode="auto">
          <a:xfrm flipH="1">
            <a:off x="990600" y="1142454"/>
            <a:ext cx="1066800" cy="0"/>
          </a:xfrm>
          <a:prstGeom prst="line">
            <a:avLst/>
          </a:prstGeom>
          <a:noFill/>
          <a:ln w="38100">
            <a:solidFill>
              <a:schemeClr val="accent2"/>
            </a:solidFill>
            <a:round/>
            <a:headEnd type="oval" w="med" len="med"/>
            <a:tailEnd type="triangle" w="med" len="med"/>
          </a:ln>
        </p:spPr>
        <p:txBody>
          <a:bodyPr/>
          <a:lstStyle/>
          <a:p>
            <a:endParaRPr lang="en-US"/>
          </a:p>
        </p:txBody>
      </p:sp>
      <p:graphicFrame>
        <p:nvGraphicFramePr>
          <p:cNvPr id="5262" name="Object 142"/>
          <p:cNvGraphicFramePr>
            <a:graphicFrameLocks noChangeAspect="1"/>
          </p:cNvGraphicFramePr>
          <p:nvPr>
            <p:extLst>
              <p:ext uri="{D42A27DB-BD31-4B8C-83A1-F6EECF244321}">
                <p14:modId xmlns:p14="http://schemas.microsoft.com/office/powerpoint/2010/main" val="386845190"/>
              </p:ext>
            </p:extLst>
          </p:nvPr>
        </p:nvGraphicFramePr>
        <p:xfrm>
          <a:off x="914400" y="1675854"/>
          <a:ext cx="339725" cy="374650"/>
        </p:xfrm>
        <a:graphic>
          <a:graphicData uri="http://schemas.openxmlformats.org/presentationml/2006/ole">
            <mc:AlternateContent xmlns:mc="http://schemas.openxmlformats.org/markup-compatibility/2006">
              <mc:Choice xmlns:v="urn:schemas-microsoft-com:vml" Requires="v">
                <p:oleObj spid="_x0000_s6182" name="Equation" r:id="rId4" imgW="126835" imgH="139518" progId="Equation.3">
                  <p:embed/>
                </p:oleObj>
              </mc:Choice>
              <mc:Fallback>
                <p:oleObj name="Equation" r:id="rId4" imgW="126835" imgH="13951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758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63" name="Object 143"/>
          <p:cNvGraphicFramePr>
            <a:graphicFrameLocks noChangeAspect="1"/>
          </p:cNvGraphicFramePr>
          <p:nvPr>
            <p:extLst>
              <p:ext uri="{D42A27DB-BD31-4B8C-83A1-F6EECF244321}">
                <p14:modId xmlns:p14="http://schemas.microsoft.com/office/powerpoint/2010/main" val="2961938586"/>
              </p:ext>
            </p:extLst>
          </p:nvPr>
        </p:nvGraphicFramePr>
        <p:xfrm>
          <a:off x="1447800" y="1218654"/>
          <a:ext cx="339725" cy="374650"/>
        </p:xfrm>
        <a:graphic>
          <a:graphicData uri="http://schemas.openxmlformats.org/presentationml/2006/ole">
            <mc:AlternateContent xmlns:mc="http://schemas.openxmlformats.org/markup-compatibility/2006">
              <mc:Choice xmlns:v="urn:schemas-microsoft-com:vml" Requires="v">
                <p:oleObj spid="_x0000_s6183" name="Equation" r:id="rId6" imgW="126835" imgH="139518" progId="Equation.3">
                  <p:embed/>
                </p:oleObj>
              </mc:Choice>
              <mc:Fallback>
                <p:oleObj name="Equation" r:id="rId6" imgW="126835" imgH="13951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12186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64" name="Object 144"/>
          <p:cNvGraphicFramePr>
            <a:graphicFrameLocks noChangeAspect="1"/>
          </p:cNvGraphicFramePr>
          <p:nvPr>
            <p:extLst>
              <p:ext uri="{D42A27DB-BD31-4B8C-83A1-F6EECF244321}">
                <p14:modId xmlns:p14="http://schemas.microsoft.com/office/powerpoint/2010/main" val="3268573995"/>
              </p:ext>
            </p:extLst>
          </p:nvPr>
        </p:nvGraphicFramePr>
        <p:xfrm>
          <a:off x="2133600" y="1599654"/>
          <a:ext cx="441325" cy="374650"/>
        </p:xfrm>
        <a:graphic>
          <a:graphicData uri="http://schemas.openxmlformats.org/presentationml/2006/ole">
            <mc:AlternateContent xmlns:mc="http://schemas.openxmlformats.org/markup-compatibility/2006">
              <mc:Choice xmlns:v="urn:schemas-microsoft-com:vml" Requires="v">
                <p:oleObj spid="_x0000_s6184" name="Equation" r:id="rId8" imgW="164957" imgH="139579" progId="Equation.3">
                  <p:embed/>
                </p:oleObj>
              </mc:Choice>
              <mc:Fallback>
                <p:oleObj name="Equation" r:id="rId8" imgW="164957" imgH="13957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1599654"/>
                        <a:ext cx="4413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7" name="Object 145"/>
          <p:cNvGraphicFramePr>
            <a:graphicFrameLocks noChangeAspect="1"/>
          </p:cNvGraphicFramePr>
          <p:nvPr>
            <p:extLst>
              <p:ext uri="{D42A27DB-BD31-4B8C-83A1-F6EECF244321}">
                <p14:modId xmlns:p14="http://schemas.microsoft.com/office/powerpoint/2010/main" val="1027661175"/>
              </p:ext>
            </p:extLst>
          </p:nvPr>
        </p:nvGraphicFramePr>
        <p:xfrm>
          <a:off x="6096000" y="1752054"/>
          <a:ext cx="1092200" cy="468313"/>
        </p:xfrm>
        <a:graphic>
          <a:graphicData uri="http://schemas.openxmlformats.org/presentationml/2006/ole">
            <mc:AlternateContent xmlns:mc="http://schemas.openxmlformats.org/markup-compatibility/2006">
              <mc:Choice xmlns:v="urn:schemas-microsoft-com:vml" Requires="v">
                <p:oleObj spid="_x0000_s6185" name="Equation" r:id="rId10" imgW="355292" imgH="152268" progId="Equation.3">
                  <p:embed/>
                </p:oleObj>
              </mc:Choice>
              <mc:Fallback>
                <p:oleObj name="Equation" r:id="rId10" imgW="355292" imgH="15226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1752054"/>
                        <a:ext cx="1092200" cy="468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8" name="Line 16"/>
          <p:cNvSpPr>
            <a:spLocks noChangeShapeType="1"/>
          </p:cNvSpPr>
          <p:nvPr/>
        </p:nvSpPr>
        <p:spPr bwMode="auto">
          <a:xfrm>
            <a:off x="7391400" y="1980654"/>
            <a:ext cx="838200" cy="304800"/>
          </a:xfrm>
          <a:prstGeom prst="line">
            <a:avLst/>
          </a:prstGeom>
          <a:noFill/>
          <a:ln w="38100">
            <a:solidFill>
              <a:srgbClr val="FF0000"/>
            </a:solidFill>
            <a:round/>
            <a:headEnd type="oval" w="med" len="med"/>
            <a:tailEnd type="triangle" w="med" len="med"/>
          </a:ln>
        </p:spPr>
        <p:txBody>
          <a:bodyPr/>
          <a:lstStyle/>
          <a:p>
            <a:endParaRPr lang="en-US"/>
          </a:p>
        </p:txBody>
      </p:sp>
      <p:graphicFrame>
        <p:nvGraphicFramePr>
          <p:cNvPr id="8209" name="Object 146"/>
          <p:cNvGraphicFramePr>
            <a:graphicFrameLocks noChangeAspect="1"/>
          </p:cNvGraphicFramePr>
          <p:nvPr>
            <p:extLst>
              <p:ext uri="{D42A27DB-BD31-4B8C-83A1-F6EECF244321}">
                <p14:modId xmlns:p14="http://schemas.microsoft.com/office/powerpoint/2010/main" val="3139974701"/>
              </p:ext>
            </p:extLst>
          </p:nvPr>
        </p:nvGraphicFramePr>
        <p:xfrm>
          <a:off x="7620000" y="1752054"/>
          <a:ext cx="339725" cy="374650"/>
        </p:xfrm>
        <a:graphic>
          <a:graphicData uri="http://schemas.openxmlformats.org/presentationml/2006/ole">
            <mc:AlternateContent xmlns:mc="http://schemas.openxmlformats.org/markup-compatibility/2006">
              <mc:Choice xmlns:v="urn:schemas-microsoft-com:vml" Requires="v">
                <p:oleObj spid="_x0000_s6186" name="Equation" r:id="rId12" imgW="126835" imgH="139518" progId="Equation.3">
                  <p:embed/>
                </p:oleObj>
              </mc:Choice>
              <mc:Fallback>
                <p:oleObj name="Equation" r:id="rId12" imgW="126835" imgH="13951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0" y="17520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0" name="Line 18"/>
          <p:cNvSpPr>
            <a:spLocks noChangeShapeType="1"/>
          </p:cNvSpPr>
          <p:nvPr/>
        </p:nvSpPr>
        <p:spPr bwMode="auto">
          <a:xfrm flipH="1">
            <a:off x="7086600" y="2285454"/>
            <a:ext cx="1066800" cy="1588"/>
          </a:xfrm>
          <a:prstGeom prst="line">
            <a:avLst/>
          </a:prstGeom>
          <a:noFill/>
          <a:ln w="38100">
            <a:solidFill>
              <a:schemeClr val="accent2"/>
            </a:solidFill>
            <a:round/>
            <a:headEnd type="oval" w="med" len="med"/>
            <a:tailEnd type="triangle" w="med" len="med"/>
          </a:ln>
        </p:spPr>
        <p:txBody>
          <a:bodyPr/>
          <a:lstStyle/>
          <a:p>
            <a:endParaRPr lang="en-US"/>
          </a:p>
        </p:txBody>
      </p:sp>
      <p:graphicFrame>
        <p:nvGraphicFramePr>
          <p:cNvPr id="8211" name="Object 147"/>
          <p:cNvGraphicFramePr>
            <a:graphicFrameLocks noChangeAspect="1"/>
          </p:cNvGraphicFramePr>
          <p:nvPr>
            <p:extLst>
              <p:ext uri="{D42A27DB-BD31-4B8C-83A1-F6EECF244321}">
                <p14:modId xmlns:p14="http://schemas.microsoft.com/office/powerpoint/2010/main" val="4142785690"/>
              </p:ext>
            </p:extLst>
          </p:nvPr>
        </p:nvGraphicFramePr>
        <p:xfrm>
          <a:off x="7543800" y="2361654"/>
          <a:ext cx="339725" cy="374650"/>
        </p:xfrm>
        <a:graphic>
          <a:graphicData uri="http://schemas.openxmlformats.org/presentationml/2006/ole">
            <mc:AlternateContent xmlns:mc="http://schemas.openxmlformats.org/markup-compatibility/2006">
              <mc:Choice xmlns:v="urn:schemas-microsoft-com:vml" Requires="v">
                <p:oleObj spid="_x0000_s6187" name="Equation" r:id="rId14" imgW="126835" imgH="139518" progId="Equation.3">
                  <p:embed/>
                </p:oleObj>
              </mc:Choice>
              <mc:Fallback>
                <p:oleObj name="Equation" r:id="rId14" imgW="126835" imgH="13951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43800" y="23616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2" name="Line 20"/>
          <p:cNvSpPr>
            <a:spLocks noChangeShapeType="1"/>
          </p:cNvSpPr>
          <p:nvPr/>
        </p:nvSpPr>
        <p:spPr bwMode="auto">
          <a:xfrm flipH="1">
            <a:off x="7162800" y="1980654"/>
            <a:ext cx="228600" cy="304800"/>
          </a:xfrm>
          <a:prstGeom prst="line">
            <a:avLst/>
          </a:prstGeom>
          <a:noFill/>
          <a:ln w="38100">
            <a:solidFill>
              <a:srgbClr val="990099"/>
            </a:solidFill>
            <a:round/>
            <a:headEnd type="oval" w="med" len="med"/>
            <a:tailEnd type="triangle" w="med" len="med"/>
          </a:ln>
        </p:spPr>
        <p:txBody>
          <a:bodyPr/>
          <a:lstStyle/>
          <a:p>
            <a:endParaRPr lang="en-US"/>
          </a:p>
        </p:txBody>
      </p:sp>
      <p:graphicFrame>
        <p:nvGraphicFramePr>
          <p:cNvPr id="8213" name="Object 148"/>
          <p:cNvGraphicFramePr>
            <a:graphicFrameLocks noChangeAspect="1"/>
          </p:cNvGraphicFramePr>
          <p:nvPr>
            <p:extLst>
              <p:ext uri="{D42A27DB-BD31-4B8C-83A1-F6EECF244321}">
                <p14:modId xmlns:p14="http://schemas.microsoft.com/office/powerpoint/2010/main" val="577786584"/>
              </p:ext>
            </p:extLst>
          </p:nvPr>
        </p:nvGraphicFramePr>
        <p:xfrm>
          <a:off x="1447800" y="2514054"/>
          <a:ext cx="1052513" cy="546100"/>
        </p:xfrm>
        <a:graphic>
          <a:graphicData uri="http://schemas.openxmlformats.org/presentationml/2006/ole">
            <mc:AlternateContent xmlns:mc="http://schemas.openxmlformats.org/markup-compatibility/2006">
              <mc:Choice xmlns:v="urn:schemas-microsoft-com:vml" Requires="v">
                <p:oleObj spid="_x0000_s6188" name="Equation" r:id="rId15" imgW="342603" imgH="177646" progId="Equation.3">
                  <p:embed/>
                </p:oleObj>
              </mc:Choice>
              <mc:Fallback>
                <p:oleObj name="Equation" r:id="rId15" imgW="342603" imgH="177646"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47800" y="2514054"/>
                        <a:ext cx="1052513"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17" name="Object 149"/>
          <p:cNvGraphicFramePr>
            <a:graphicFrameLocks noChangeAspect="1"/>
          </p:cNvGraphicFramePr>
          <p:nvPr>
            <p:extLst>
              <p:ext uri="{D42A27DB-BD31-4B8C-83A1-F6EECF244321}">
                <p14:modId xmlns:p14="http://schemas.microsoft.com/office/powerpoint/2010/main" val="963645351"/>
              </p:ext>
            </p:extLst>
          </p:nvPr>
        </p:nvGraphicFramePr>
        <p:xfrm>
          <a:off x="2209800" y="3199854"/>
          <a:ext cx="746125" cy="374650"/>
        </p:xfrm>
        <a:graphic>
          <a:graphicData uri="http://schemas.openxmlformats.org/presentationml/2006/ole">
            <mc:AlternateContent xmlns:mc="http://schemas.openxmlformats.org/markup-compatibility/2006">
              <mc:Choice xmlns:v="urn:schemas-microsoft-com:vml" Requires="v">
                <p:oleObj spid="_x0000_s6189" name="Equation" r:id="rId17" imgW="279400" imgH="139700" progId="Equation.3">
                  <p:embed/>
                </p:oleObj>
              </mc:Choice>
              <mc:Fallback>
                <p:oleObj name="Equation" r:id="rId17" imgW="279400" imgH="1397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09800" y="3199854"/>
                        <a:ext cx="7461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8" name="Line 26"/>
          <p:cNvSpPr>
            <a:spLocks noChangeShapeType="1"/>
          </p:cNvSpPr>
          <p:nvPr/>
        </p:nvSpPr>
        <p:spPr bwMode="auto">
          <a:xfrm flipH="1">
            <a:off x="2670175" y="2798217"/>
            <a:ext cx="512763" cy="242887"/>
          </a:xfrm>
          <a:prstGeom prst="line">
            <a:avLst/>
          </a:prstGeom>
          <a:noFill/>
          <a:ln w="38100">
            <a:solidFill>
              <a:srgbClr val="006600"/>
            </a:solidFill>
            <a:round/>
            <a:headEnd type="oval" w="med" len="med"/>
            <a:tailEnd type="triangle" w="med" len="med"/>
          </a:ln>
        </p:spPr>
        <p:txBody>
          <a:bodyPr/>
          <a:lstStyle/>
          <a:p>
            <a:endParaRPr lang="en-US"/>
          </a:p>
        </p:txBody>
      </p:sp>
      <p:graphicFrame>
        <p:nvGraphicFramePr>
          <p:cNvPr id="8219" name="Object 150"/>
          <p:cNvGraphicFramePr>
            <a:graphicFrameLocks noChangeAspect="1"/>
          </p:cNvGraphicFramePr>
          <p:nvPr>
            <p:extLst>
              <p:ext uri="{D42A27DB-BD31-4B8C-83A1-F6EECF244321}">
                <p14:modId xmlns:p14="http://schemas.microsoft.com/office/powerpoint/2010/main" val="1966950330"/>
              </p:ext>
            </p:extLst>
          </p:nvPr>
        </p:nvGraphicFramePr>
        <p:xfrm>
          <a:off x="2819400" y="2971254"/>
          <a:ext cx="746125" cy="374650"/>
        </p:xfrm>
        <a:graphic>
          <a:graphicData uri="http://schemas.openxmlformats.org/presentationml/2006/ole">
            <mc:AlternateContent xmlns:mc="http://schemas.openxmlformats.org/markup-compatibility/2006">
              <mc:Choice xmlns:v="urn:schemas-microsoft-com:vml" Requires="v">
                <p:oleObj spid="_x0000_s6190" name="Equation" r:id="rId19" imgW="279400" imgH="139700" progId="Equation.3">
                  <p:embed/>
                </p:oleObj>
              </mc:Choice>
              <mc:Fallback>
                <p:oleObj name="Equation" r:id="rId19" imgW="279400" imgH="1397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19400" y="2971254"/>
                        <a:ext cx="7461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0" name="Line 28"/>
          <p:cNvSpPr>
            <a:spLocks noChangeShapeType="1"/>
          </p:cNvSpPr>
          <p:nvPr/>
        </p:nvSpPr>
        <p:spPr bwMode="auto">
          <a:xfrm flipH="1">
            <a:off x="2170113" y="3023642"/>
            <a:ext cx="512762" cy="242887"/>
          </a:xfrm>
          <a:prstGeom prst="line">
            <a:avLst/>
          </a:prstGeom>
          <a:noFill/>
          <a:ln w="38100">
            <a:solidFill>
              <a:srgbClr val="006600"/>
            </a:solidFill>
            <a:round/>
            <a:headEnd type="oval" w="med" len="med"/>
            <a:tailEnd type="triangle" w="med" len="med"/>
          </a:ln>
        </p:spPr>
        <p:txBody>
          <a:bodyPr/>
          <a:lstStyle/>
          <a:p>
            <a:endParaRPr lang="en-US"/>
          </a:p>
        </p:txBody>
      </p:sp>
      <p:sp>
        <p:nvSpPr>
          <p:cNvPr id="8221" name="Line 29"/>
          <p:cNvSpPr>
            <a:spLocks noChangeShapeType="1"/>
          </p:cNvSpPr>
          <p:nvPr/>
        </p:nvSpPr>
        <p:spPr bwMode="auto">
          <a:xfrm flipH="1">
            <a:off x="1674813" y="3239542"/>
            <a:ext cx="512762" cy="242887"/>
          </a:xfrm>
          <a:prstGeom prst="line">
            <a:avLst/>
          </a:prstGeom>
          <a:noFill/>
          <a:ln w="38100">
            <a:solidFill>
              <a:srgbClr val="006600"/>
            </a:solidFill>
            <a:round/>
            <a:headEnd type="oval" w="med" len="med"/>
            <a:tailEnd type="triangle" w="med" len="med"/>
          </a:ln>
        </p:spPr>
        <p:txBody>
          <a:bodyPr/>
          <a:lstStyle/>
          <a:p>
            <a:endParaRPr lang="en-US"/>
          </a:p>
        </p:txBody>
      </p:sp>
      <p:graphicFrame>
        <p:nvGraphicFramePr>
          <p:cNvPr id="8222" name="Object 151"/>
          <p:cNvGraphicFramePr>
            <a:graphicFrameLocks noChangeAspect="1"/>
          </p:cNvGraphicFramePr>
          <p:nvPr>
            <p:extLst>
              <p:ext uri="{D42A27DB-BD31-4B8C-83A1-F6EECF244321}">
                <p14:modId xmlns:p14="http://schemas.microsoft.com/office/powerpoint/2010/main" val="2878814471"/>
              </p:ext>
            </p:extLst>
          </p:nvPr>
        </p:nvGraphicFramePr>
        <p:xfrm>
          <a:off x="1600200" y="3504654"/>
          <a:ext cx="746125" cy="374650"/>
        </p:xfrm>
        <a:graphic>
          <a:graphicData uri="http://schemas.openxmlformats.org/presentationml/2006/ole">
            <mc:AlternateContent xmlns:mc="http://schemas.openxmlformats.org/markup-compatibility/2006">
              <mc:Choice xmlns:v="urn:schemas-microsoft-com:vml" Requires="v">
                <p:oleObj spid="_x0000_s6191" name="Equation" r:id="rId21" imgW="279400" imgH="139700" progId="Equation.3">
                  <p:embed/>
                </p:oleObj>
              </mc:Choice>
              <mc:Fallback>
                <p:oleObj name="Equation" r:id="rId21" imgW="279400" imgH="1397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600200" y="3504654"/>
                        <a:ext cx="7461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91" name="Text Box 31"/>
          <p:cNvSpPr txBox="1">
            <a:spLocks noChangeArrowheads="1"/>
          </p:cNvSpPr>
          <p:nvPr/>
        </p:nvSpPr>
        <p:spPr bwMode="auto">
          <a:xfrm>
            <a:off x="2819400" y="990054"/>
            <a:ext cx="3886200" cy="822325"/>
          </a:xfrm>
          <a:prstGeom prst="rect">
            <a:avLst/>
          </a:prstGeom>
          <a:noFill/>
          <a:ln w="9525">
            <a:noFill/>
            <a:miter lim="800000"/>
            <a:headEnd/>
            <a:tailEnd/>
          </a:ln>
        </p:spPr>
        <p:txBody>
          <a:bodyPr>
            <a:spAutoFit/>
          </a:bodyPr>
          <a:lstStyle/>
          <a:p>
            <a:pPr>
              <a:spcBef>
                <a:spcPct val="50000"/>
              </a:spcBef>
            </a:pPr>
            <a:r>
              <a:rPr lang="en-US" b="1">
                <a:solidFill>
                  <a:srgbClr val="800000"/>
                </a:solidFill>
                <a:latin typeface="Arial" charset="0"/>
              </a:rPr>
              <a:t>Using the vectors shown, find the following:</a:t>
            </a:r>
          </a:p>
        </p:txBody>
      </p:sp>
      <p:graphicFrame>
        <p:nvGraphicFramePr>
          <p:cNvPr id="8224" name="Object 152"/>
          <p:cNvGraphicFramePr>
            <a:graphicFrameLocks noChangeAspect="1"/>
          </p:cNvGraphicFramePr>
          <p:nvPr>
            <p:extLst>
              <p:ext uri="{D42A27DB-BD31-4B8C-83A1-F6EECF244321}">
                <p14:modId xmlns:p14="http://schemas.microsoft.com/office/powerpoint/2010/main" val="999707436"/>
              </p:ext>
            </p:extLst>
          </p:nvPr>
        </p:nvGraphicFramePr>
        <p:xfrm>
          <a:off x="7162800" y="3047454"/>
          <a:ext cx="1092200" cy="428625"/>
        </p:xfrm>
        <a:graphic>
          <a:graphicData uri="http://schemas.openxmlformats.org/presentationml/2006/ole">
            <mc:AlternateContent xmlns:mc="http://schemas.openxmlformats.org/markup-compatibility/2006">
              <mc:Choice xmlns:v="urn:schemas-microsoft-com:vml" Requires="v">
                <p:oleObj spid="_x0000_s6192" name="Equation" r:id="rId23" imgW="355446" imgH="139639" progId="Equation.3">
                  <p:embed/>
                </p:oleObj>
              </mc:Choice>
              <mc:Fallback>
                <p:oleObj name="Equation" r:id="rId23" imgW="355446" imgH="139639"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162800" y="3047454"/>
                        <a:ext cx="109220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5" name="Line 33"/>
          <p:cNvSpPr>
            <a:spLocks noChangeShapeType="1"/>
          </p:cNvSpPr>
          <p:nvPr/>
        </p:nvSpPr>
        <p:spPr bwMode="auto">
          <a:xfrm>
            <a:off x="6705600" y="3428454"/>
            <a:ext cx="838200" cy="304800"/>
          </a:xfrm>
          <a:prstGeom prst="line">
            <a:avLst/>
          </a:prstGeom>
          <a:noFill/>
          <a:ln w="38100">
            <a:solidFill>
              <a:srgbClr val="FF0000"/>
            </a:solidFill>
            <a:round/>
            <a:headEnd type="oval" w="med" len="med"/>
            <a:tailEnd type="triangle" w="med" len="med"/>
          </a:ln>
        </p:spPr>
        <p:txBody>
          <a:bodyPr/>
          <a:lstStyle/>
          <a:p>
            <a:endParaRPr lang="en-US"/>
          </a:p>
        </p:txBody>
      </p:sp>
      <p:graphicFrame>
        <p:nvGraphicFramePr>
          <p:cNvPr id="8226" name="Object 153"/>
          <p:cNvGraphicFramePr>
            <a:graphicFrameLocks noChangeAspect="1"/>
          </p:cNvGraphicFramePr>
          <p:nvPr>
            <p:extLst>
              <p:ext uri="{D42A27DB-BD31-4B8C-83A1-F6EECF244321}">
                <p14:modId xmlns:p14="http://schemas.microsoft.com/office/powerpoint/2010/main" val="3667160309"/>
              </p:ext>
            </p:extLst>
          </p:nvPr>
        </p:nvGraphicFramePr>
        <p:xfrm>
          <a:off x="6781800" y="3580854"/>
          <a:ext cx="339725" cy="374650"/>
        </p:xfrm>
        <a:graphic>
          <a:graphicData uri="http://schemas.openxmlformats.org/presentationml/2006/ole">
            <mc:AlternateContent xmlns:mc="http://schemas.openxmlformats.org/markup-compatibility/2006">
              <mc:Choice xmlns:v="urn:schemas-microsoft-com:vml" Requires="v">
                <p:oleObj spid="_x0000_s6193" name="Equation" r:id="rId25" imgW="126835" imgH="139518" progId="Equation.3">
                  <p:embed/>
                </p:oleObj>
              </mc:Choice>
              <mc:Fallback>
                <p:oleObj name="Equation" r:id="rId25" imgW="126835" imgH="13951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1800" y="35808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7" name="Line 35"/>
          <p:cNvSpPr>
            <a:spLocks noChangeShapeType="1"/>
          </p:cNvSpPr>
          <p:nvPr/>
        </p:nvSpPr>
        <p:spPr bwMode="auto">
          <a:xfrm>
            <a:off x="7543800" y="3733254"/>
            <a:ext cx="1084263" cy="0"/>
          </a:xfrm>
          <a:prstGeom prst="line">
            <a:avLst/>
          </a:prstGeom>
          <a:noFill/>
          <a:ln w="38100">
            <a:solidFill>
              <a:schemeClr val="accent2"/>
            </a:solidFill>
            <a:round/>
            <a:headEnd type="oval" w="med" len="med"/>
            <a:tailEnd type="triangle" w="med" len="med"/>
          </a:ln>
        </p:spPr>
        <p:txBody>
          <a:bodyPr/>
          <a:lstStyle/>
          <a:p>
            <a:endParaRPr lang="en-US"/>
          </a:p>
        </p:txBody>
      </p:sp>
      <p:graphicFrame>
        <p:nvGraphicFramePr>
          <p:cNvPr id="8228" name="Object 154"/>
          <p:cNvGraphicFramePr>
            <a:graphicFrameLocks noChangeAspect="1"/>
          </p:cNvGraphicFramePr>
          <p:nvPr>
            <p:extLst>
              <p:ext uri="{D42A27DB-BD31-4B8C-83A1-F6EECF244321}">
                <p14:modId xmlns:p14="http://schemas.microsoft.com/office/powerpoint/2010/main" val="2907401024"/>
              </p:ext>
            </p:extLst>
          </p:nvPr>
        </p:nvGraphicFramePr>
        <p:xfrm>
          <a:off x="7820025" y="3809454"/>
          <a:ext cx="644525" cy="374650"/>
        </p:xfrm>
        <a:graphic>
          <a:graphicData uri="http://schemas.openxmlformats.org/presentationml/2006/ole">
            <mc:AlternateContent xmlns:mc="http://schemas.openxmlformats.org/markup-compatibility/2006">
              <mc:Choice xmlns:v="urn:schemas-microsoft-com:vml" Requires="v">
                <p:oleObj spid="_x0000_s6194" name="Equation" r:id="rId26" imgW="241195" imgH="139639" progId="Equation.3">
                  <p:embed/>
                </p:oleObj>
              </mc:Choice>
              <mc:Fallback>
                <p:oleObj name="Equation" r:id="rId26" imgW="241195" imgH="139639"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820025" y="3809454"/>
                        <a:ext cx="6445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0" name="Line 38"/>
          <p:cNvSpPr>
            <a:spLocks noChangeShapeType="1"/>
          </p:cNvSpPr>
          <p:nvPr/>
        </p:nvSpPr>
        <p:spPr bwMode="auto">
          <a:xfrm>
            <a:off x="6734175" y="3425279"/>
            <a:ext cx="1843088" cy="307975"/>
          </a:xfrm>
          <a:prstGeom prst="line">
            <a:avLst/>
          </a:prstGeom>
          <a:noFill/>
          <a:ln w="38100">
            <a:solidFill>
              <a:srgbClr val="990099"/>
            </a:solidFill>
            <a:round/>
            <a:headEnd type="oval" w="med" len="med"/>
            <a:tailEnd type="triangle" w="med" len="med"/>
          </a:ln>
        </p:spPr>
        <p:txBody>
          <a:bodyPr/>
          <a:lstStyle/>
          <a:p>
            <a:endParaRPr lang="en-US"/>
          </a:p>
        </p:txBody>
      </p:sp>
      <p:graphicFrame>
        <p:nvGraphicFramePr>
          <p:cNvPr id="8231" name="Object 155"/>
          <p:cNvGraphicFramePr>
            <a:graphicFrameLocks noChangeAspect="1"/>
          </p:cNvGraphicFramePr>
          <p:nvPr>
            <p:extLst>
              <p:ext uri="{D42A27DB-BD31-4B8C-83A1-F6EECF244321}">
                <p14:modId xmlns:p14="http://schemas.microsoft.com/office/powerpoint/2010/main" val="736556074"/>
              </p:ext>
            </p:extLst>
          </p:nvPr>
        </p:nvGraphicFramePr>
        <p:xfrm>
          <a:off x="2057400" y="4495254"/>
          <a:ext cx="2301875" cy="546100"/>
        </p:xfrm>
        <a:graphic>
          <a:graphicData uri="http://schemas.openxmlformats.org/presentationml/2006/ole">
            <mc:AlternateContent xmlns:mc="http://schemas.openxmlformats.org/markup-compatibility/2006">
              <mc:Choice xmlns:v="urn:schemas-microsoft-com:vml" Requires="v">
                <p:oleObj spid="_x0000_s6195" name="Equation" r:id="rId28" imgW="748975" imgH="177723" progId="Equation.3">
                  <p:embed/>
                </p:oleObj>
              </mc:Choice>
              <mc:Fallback>
                <p:oleObj name="Equation" r:id="rId28" imgW="748975" imgH="177723"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057400" y="4495254"/>
                        <a:ext cx="2301875"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2" name="Line 40"/>
          <p:cNvSpPr>
            <a:spLocks noChangeShapeType="1"/>
          </p:cNvSpPr>
          <p:nvPr/>
        </p:nvSpPr>
        <p:spPr bwMode="auto">
          <a:xfrm>
            <a:off x="2057400" y="5257254"/>
            <a:ext cx="838200" cy="304800"/>
          </a:xfrm>
          <a:prstGeom prst="line">
            <a:avLst/>
          </a:prstGeom>
          <a:noFill/>
          <a:ln w="38100">
            <a:solidFill>
              <a:srgbClr val="FF0000"/>
            </a:solidFill>
            <a:round/>
            <a:headEnd type="oval" w="med" len="med"/>
            <a:tailEnd type="triangle" w="med" len="med"/>
          </a:ln>
        </p:spPr>
        <p:txBody>
          <a:bodyPr/>
          <a:lstStyle/>
          <a:p>
            <a:endParaRPr lang="en-US"/>
          </a:p>
        </p:txBody>
      </p:sp>
      <p:graphicFrame>
        <p:nvGraphicFramePr>
          <p:cNvPr id="8233" name="Object 156"/>
          <p:cNvGraphicFramePr>
            <a:graphicFrameLocks noChangeAspect="1"/>
          </p:cNvGraphicFramePr>
          <p:nvPr>
            <p:extLst>
              <p:ext uri="{D42A27DB-BD31-4B8C-83A1-F6EECF244321}">
                <p14:modId xmlns:p14="http://schemas.microsoft.com/office/powerpoint/2010/main" val="621591368"/>
              </p:ext>
            </p:extLst>
          </p:nvPr>
        </p:nvGraphicFramePr>
        <p:xfrm>
          <a:off x="2133600" y="5485854"/>
          <a:ext cx="339725" cy="374650"/>
        </p:xfrm>
        <a:graphic>
          <a:graphicData uri="http://schemas.openxmlformats.org/presentationml/2006/ole">
            <mc:AlternateContent xmlns:mc="http://schemas.openxmlformats.org/markup-compatibility/2006">
              <mc:Choice xmlns:v="urn:schemas-microsoft-com:vml" Requires="v">
                <p:oleObj spid="_x0000_s6196" name="Equation" r:id="rId30" imgW="126835" imgH="139518" progId="Equation.3">
                  <p:embed/>
                </p:oleObj>
              </mc:Choice>
              <mc:Fallback>
                <p:oleObj name="Equation" r:id="rId30" imgW="126835" imgH="13951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3600" y="54858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4" name="Line 42"/>
          <p:cNvSpPr>
            <a:spLocks noChangeShapeType="1"/>
          </p:cNvSpPr>
          <p:nvPr/>
        </p:nvSpPr>
        <p:spPr bwMode="auto">
          <a:xfrm>
            <a:off x="2887663" y="5566817"/>
            <a:ext cx="838200" cy="304800"/>
          </a:xfrm>
          <a:prstGeom prst="line">
            <a:avLst/>
          </a:prstGeom>
          <a:noFill/>
          <a:ln w="38100">
            <a:solidFill>
              <a:srgbClr val="FF0000"/>
            </a:solidFill>
            <a:round/>
            <a:headEnd type="oval" w="med" len="med"/>
            <a:tailEnd type="triangle" w="med" len="med"/>
          </a:ln>
        </p:spPr>
        <p:txBody>
          <a:bodyPr/>
          <a:lstStyle/>
          <a:p>
            <a:endParaRPr lang="en-US"/>
          </a:p>
        </p:txBody>
      </p:sp>
      <p:graphicFrame>
        <p:nvGraphicFramePr>
          <p:cNvPr id="8235" name="Object 157"/>
          <p:cNvGraphicFramePr>
            <a:graphicFrameLocks noChangeAspect="1"/>
          </p:cNvGraphicFramePr>
          <p:nvPr>
            <p:extLst>
              <p:ext uri="{D42A27DB-BD31-4B8C-83A1-F6EECF244321}">
                <p14:modId xmlns:p14="http://schemas.microsoft.com/office/powerpoint/2010/main" val="383255006"/>
              </p:ext>
            </p:extLst>
          </p:nvPr>
        </p:nvGraphicFramePr>
        <p:xfrm>
          <a:off x="2971800" y="5714454"/>
          <a:ext cx="339725" cy="374650"/>
        </p:xfrm>
        <a:graphic>
          <a:graphicData uri="http://schemas.openxmlformats.org/presentationml/2006/ole">
            <mc:AlternateContent xmlns:mc="http://schemas.openxmlformats.org/markup-compatibility/2006">
              <mc:Choice xmlns:v="urn:schemas-microsoft-com:vml" Requires="v">
                <p:oleObj spid="_x0000_s6197" name="Equation" r:id="rId31" imgW="126835" imgH="139518" progId="Equation.3">
                  <p:embed/>
                </p:oleObj>
              </mc:Choice>
              <mc:Fallback>
                <p:oleObj name="Equation" r:id="rId31" imgW="126835" imgH="13951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1800" y="57144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6" name="Line 44"/>
          <p:cNvSpPr>
            <a:spLocks noChangeShapeType="1"/>
          </p:cNvSpPr>
          <p:nvPr/>
        </p:nvSpPr>
        <p:spPr bwMode="auto">
          <a:xfrm flipV="1">
            <a:off x="3736975" y="5639842"/>
            <a:ext cx="533400" cy="228600"/>
          </a:xfrm>
          <a:prstGeom prst="line">
            <a:avLst/>
          </a:prstGeom>
          <a:noFill/>
          <a:ln w="38100">
            <a:solidFill>
              <a:srgbClr val="006600"/>
            </a:solidFill>
            <a:round/>
            <a:headEnd type="oval" w="med" len="med"/>
            <a:tailEnd type="triangle" w="med" len="med"/>
          </a:ln>
        </p:spPr>
        <p:txBody>
          <a:bodyPr/>
          <a:lstStyle/>
          <a:p>
            <a:endParaRPr lang="en-US"/>
          </a:p>
        </p:txBody>
      </p:sp>
      <p:graphicFrame>
        <p:nvGraphicFramePr>
          <p:cNvPr id="8237" name="Object 158"/>
          <p:cNvGraphicFramePr>
            <a:graphicFrameLocks noChangeAspect="1"/>
          </p:cNvGraphicFramePr>
          <p:nvPr>
            <p:extLst>
              <p:ext uri="{D42A27DB-BD31-4B8C-83A1-F6EECF244321}">
                <p14:modId xmlns:p14="http://schemas.microsoft.com/office/powerpoint/2010/main" val="3900521106"/>
              </p:ext>
            </p:extLst>
          </p:nvPr>
        </p:nvGraphicFramePr>
        <p:xfrm>
          <a:off x="3886200" y="5790654"/>
          <a:ext cx="441325" cy="374650"/>
        </p:xfrm>
        <a:graphic>
          <a:graphicData uri="http://schemas.openxmlformats.org/presentationml/2006/ole">
            <mc:AlternateContent xmlns:mc="http://schemas.openxmlformats.org/markup-compatibility/2006">
              <mc:Choice xmlns:v="urn:schemas-microsoft-com:vml" Requires="v">
                <p:oleObj spid="_x0000_s6198" name="Equation" r:id="rId32" imgW="164957" imgH="139579" progId="Equation.3">
                  <p:embed/>
                </p:oleObj>
              </mc:Choice>
              <mc:Fallback>
                <p:oleObj name="Equation" r:id="rId32" imgW="164957" imgH="13957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6200" y="5790654"/>
                        <a:ext cx="4413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8" name="Line 46"/>
          <p:cNvSpPr>
            <a:spLocks noChangeShapeType="1"/>
          </p:cNvSpPr>
          <p:nvPr/>
        </p:nvSpPr>
        <p:spPr bwMode="auto">
          <a:xfrm flipV="1">
            <a:off x="4303713" y="5396954"/>
            <a:ext cx="533400" cy="228600"/>
          </a:xfrm>
          <a:prstGeom prst="line">
            <a:avLst/>
          </a:prstGeom>
          <a:noFill/>
          <a:ln w="38100">
            <a:solidFill>
              <a:srgbClr val="006600"/>
            </a:solidFill>
            <a:round/>
            <a:headEnd type="oval" w="med" len="med"/>
            <a:tailEnd type="triangle" w="med" len="med"/>
          </a:ln>
        </p:spPr>
        <p:txBody>
          <a:bodyPr/>
          <a:lstStyle/>
          <a:p>
            <a:endParaRPr lang="en-US"/>
          </a:p>
        </p:txBody>
      </p:sp>
      <p:graphicFrame>
        <p:nvGraphicFramePr>
          <p:cNvPr id="8239" name="Object 159"/>
          <p:cNvGraphicFramePr>
            <a:graphicFrameLocks noChangeAspect="1"/>
          </p:cNvGraphicFramePr>
          <p:nvPr>
            <p:extLst>
              <p:ext uri="{D42A27DB-BD31-4B8C-83A1-F6EECF244321}">
                <p14:modId xmlns:p14="http://schemas.microsoft.com/office/powerpoint/2010/main" val="214786343"/>
              </p:ext>
            </p:extLst>
          </p:nvPr>
        </p:nvGraphicFramePr>
        <p:xfrm>
          <a:off x="4452938" y="5547767"/>
          <a:ext cx="441325" cy="374650"/>
        </p:xfrm>
        <a:graphic>
          <a:graphicData uri="http://schemas.openxmlformats.org/presentationml/2006/ole">
            <mc:AlternateContent xmlns:mc="http://schemas.openxmlformats.org/markup-compatibility/2006">
              <mc:Choice xmlns:v="urn:schemas-microsoft-com:vml" Requires="v">
                <p:oleObj spid="_x0000_s6199" name="Equation" r:id="rId33" imgW="164957" imgH="139579" progId="Equation.3">
                  <p:embed/>
                </p:oleObj>
              </mc:Choice>
              <mc:Fallback>
                <p:oleObj name="Equation" r:id="rId33" imgW="164957" imgH="13957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52938" y="5547767"/>
                        <a:ext cx="4413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40" name="Line 48"/>
          <p:cNvSpPr>
            <a:spLocks noChangeShapeType="1"/>
          </p:cNvSpPr>
          <p:nvPr/>
        </p:nvSpPr>
        <p:spPr bwMode="auto">
          <a:xfrm flipV="1">
            <a:off x="4851400" y="5187404"/>
            <a:ext cx="533400" cy="228600"/>
          </a:xfrm>
          <a:prstGeom prst="line">
            <a:avLst/>
          </a:prstGeom>
          <a:noFill/>
          <a:ln w="38100">
            <a:solidFill>
              <a:srgbClr val="006600"/>
            </a:solidFill>
            <a:round/>
            <a:headEnd type="oval" w="med" len="med"/>
            <a:tailEnd type="triangle" w="med" len="med"/>
          </a:ln>
        </p:spPr>
        <p:txBody>
          <a:bodyPr/>
          <a:lstStyle/>
          <a:p>
            <a:endParaRPr lang="en-US"/>
          </a:p>
        </p:txBody>
      </p:sp>
      <p:graphicFrame>
        <p:nvGraphicFramePr>
          <p:cNvPr id="8241" name="Object 160"/>
          <p:cNvGraphicFramePr>
            <a:graphicFrameLocks noChangeAspect="1"/>
          </p:cNvGraphicFramePr>
          <p:nvPr>
            <p:extLst>
              <p:ext uri="{D42A27DB-BD31-4B8C-83A1-F6EECF244321}">
                <p14:modId xmlns:p14="http://schemas.microsoft.com/office/powerpoint/2010/main" val="1326768307"/>
              </p:ext>
            </p:extLst>
          </p:nvPr>
        </p:nvGraphicFramePr>
        <p:xfrm>
          <a:off x="5000625" y="5338217"/>
          <a:ext cx="441325" cy="374650"/>
        </p:xfrm>
        <a:graphic>
          <a:graphicData uri="http://schemas.openxmlformats.org/presentationml/2006/ole">
            <mc:AlternateContent xmlns:mc="http://schemas.openxmlformats.org/markup-compatibility/2006">
              <mc:Choice xmlns:v="urn:schemas-microsoft-com:vml" Requires="v">
                <p:oleObj spid="_x0000_s6200" name="Equation" r:id="rId34" imgW="164957" imgH="139579" progId="Equation.3">
                  <p:embed/>
                </p:oleObj>
              </mc:Choice>
              <mc:Fallback>
                <p:oleObj name="Equation" r:id="rId34" imgW="164957" imgH="13957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00625" y="5338217"/>
                        <a:ext cx="4413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42" name="Line 50"/>
          <p:cNvSpPr>
            <a:spLocks noChangeShapeType="1"/>
          </p:cNvSpPr>
          <p:nvPr/>
        </p:nvSpPr>
        <p:spPr bwMode="auto">
          <a:xfrm flipH="1">
            <a:off x="4292600" y="5169942"/>
            <a:ext cx="1066800" cy="0"/>
          </a:xfrm>
          <a:prstGeom prst="line">
            <a:avLst/>
          </a:prstGeom>
          <a:noFill/>
          <a:ln w="38100">
            <a:solidFill>
              <a:schemeClr val="accent2"/>
            </a:solidFill>
            <a:round/>
            <a:headEnd type="oval" w="med" len="med"/>
            <a:tailEnd type="triangle" w="med" len="med"/>
          </a:ln>
        </p:spPr>
        <p:txBody>
          <a:bodyPr/>
          <a:lstStyle/>
          <a:p>
            <a:endParaRPr lang="en-US"/>
          </a:p>
        </p:txBody>
      </p:sp>
      <p:graphicFrame>
        <p:nvGraphicFramePr>
          <p:cNvPr id="8243" name="Object 161"/>
          <p:cNvGraphicFramePr>
            <a:graphicFrameLocks noChangeAspect="1"/>
          </p:cNvGraphicFramePr>
          <p:nvPr>
            <p:extLst>
              <p:ext uri="{D42A27DB-BD31-4B8C-83A1-F6EECF244321}">
                <p14:modId xmlns:p14="http://schemas.microsoft.com/office/powerpoint/2010/main" val="1920977104"/>
              </p:ext>
            </p:extLst>
          </p:nvPr>
        </p:nvGraphicFramePr>
        <p:xfrm>
          <a:off x="4648200" y="4800054"/>
          <a:ext cx="339725" cy="374650"/>
        </p:xfrm>
        <a:graphic>
          <a:graphicData uri="http://schemas.openxmlformats.org/presentationml/2006/ole">
            <mc:AlternateContent xmlns:mc="http://schemas.openxmlformats.org/markup-compatibility/2006">
              <mc:Choice xmlns:v="urn:schemas-microsoft-com:vml" Requires="v">
                <p:oleObj spid="_x0000_s6201" name="Equation" r:id="rId35" imgW="126835" imgH="139518" progId="Equation.3">
                  <p:embed/>
                </p:oleObj>
              </mc:Choice>
              <mc:Fallback>
                <p:oleObj name="Equation" r:id="rId35" imgW="126835" imgH="13951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4800054"/>
                        <a:ext cx="3397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44" name="Line 52"/>
          <p:cNvSpPr>
            <a:spLocks noChangeShapeType="1"/>
          </p:cNvSpPr>
          <p:nvPr/>
        </p:nvSpPr>
        <p:spPr bwMode="auto">
          <a:xfrm flipV="1">
            <a:off x="2057400" y="5181054"/>
            <a:ext cx="2252663" cy="76200"/>
          </a:xfrm>
          <a:prstGeom prst="line">
            <a:avLst/>
          </a:prstGeom>
          <a:noFill/>
          <a:ln w="38100">
            <a:solidFill>
              <a:srgbClr val="990099"/>
            </a:solidFill>
            <a:round/>
            <a:headEnd/>
            <a:tailEnd type="triangle" w="med" len="med"/>
          </a:ln>
        </p:spPr>
        <p:txBody>
          <a:bodyPr/>
          <a:lstStyle/>
          <a:p>
            <a:endParaRPr lang="en-US"/>
          </a:p>
        </p:txBody>
      </p:sp>
    </p:spTree>
    <p:extLst>
      <p:ext uri="{BB962C8B-B14F-4D97-AF65-F5344CB8AC3E}">
        <p14:creationId xmlns:p14="http://schemas.microsoft.com/office/powerpoint/2010/main" val="393387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213"/>
                                        </p:tgtEl>
                                        <p:attrNameLst>
                                          <p:attrName>style.visibility</p:attrName>
                                        </p:attrNameLst>
                                      </p:cBhvr>
                                      <p:to>
                                        <p:strVal val="visible"/>
                                      </p:to>
                                    </p:set>
                                    <p:anim calcmode="lin" valueType="num">
                                      <p:cBhvr>
                                        <p:cTn id="7" dur="1000" fill="hold"/>
                                        <p:tgtEl>
                                          <p:spTgt spid="8213"/>
                                        </p:tgtEl>
                                        <p:attrNameLst>
                                          <p:attrName>ppt_w</p:attrName>
                                        </p:attrNameLst>
                                      </p:cBhvr>
                                      <p:tavLst>
                                        <p:tav tm="0">
                                          <p:val>
                                            <p:fltVal val="0"/>
                                          </p:val>
                                        </p:tav>
                                        <p:tav tm="100000">
                                          <p:val>
                                            <p:strVal val="#ppt_w"/>
                                          </p:val>
                                        </p:tav>
                                      </p:tavLst>
                                    </p:anim>
                                    <p:anim calcmode="lin" valueType="num">
                                      <p:cBhvr>
                                        <p:cTn id="8" dur="1000" fill="hold"/>
                                        <p:tgtEl>
                                          <p:spTgt spid="8213"/>
                                        </p:tgtEl>
                                        <p:attrNameLst>
                                          <p:attrName>ppt_h</p:attrName>
                                        </p:attrNameLst>
                                      </p:cBhvr>
                                      <p:tavLst>
                                        <p:tav tm="0">
                                          <p:val>
                                            <p:fltVal val="0"/>
                                          </p:val>
                                        </p:tav>
                                        <p:tav tm="100000">
                                          <p:val>
                                            <p:strVal val="#ppt_h"/>
                                          </p:val>
                                        </p:tav>
                                      </p:tavLst>
                                    </p:anim>
                                    <p:anim calcmode="lin" valueType="num">
                                      <p:cBhvr>
                                        <p:cTn id="9" dur="1000" fill="hold"/>
                                        <p:tgtEl>
                                          <p:spTgt spid="821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8218"/>
                                        </p:tgtEl>
                                        <p:attrNameLst>
                                          <p:attrName>style.visibility</p:attrName>
                                        </p:attrNameLst>
                                      </p:cBhvr>
                                      <p:to>
                                        <p:strVal val="visible"/>
                                      </p:to>
                                    </p:set>
                                    <p:animEffect transition="in" filter="wipe(right)">
                                      <p:cBhvr>
                                        <p:cTn id="15" dur="500"/>
                                        <p:tgtEl>
                                          <p:spTgt spid="8218"/>
                                        </p:tgtEl>
                                      </p:cBhvr>
                                    </p:animEffect>
                                  </p:childTnLst>
                                </p:cTn>
                              </p:par>
                            </p:childTnLst>
                          </p:cTn>
                        </p:par>
                        <p:par>
                          <p:cTn id="16" fill="hold">
                            <p:stCondLst>
                              <p:cond delay="500"/>
                            </p:stCondLst>
                            <p:childTnLst>
                              <p:par>
                                <p:cTn id="17" presetID="9" presetClass="entr" presetSubtype="0" fill="hold" nodeType="afterEffect">
                                  <p:stCondLst>
                                    <p:cond delay="0"/>
                                  </p:stCondLst>
                                  <p:childTnLst>
                                    <p:set>
                                      <p:cBhvr>
                                        <p:cTn id="18" dur="1" fill="hold">
                                          <p:stCondLst>
                                            <p:cond delay="0"/>
                                          </p:stCondLst>
                                        </p:cTn>
                                        <p:tgtEl>
                                          <p:spTgt spid="8219"/>
                                        </p:tgtEl>
                                        <p:attrNameLst>
                                          <p:attrName>style.visibility</p:attrName>
                                        </p:attrNameLst>
                                      </p:cBhvr>
                                      <p:to>
                                        <p:strVal val="visible"/>
                                      </p:to>
                                    </p:set>
                                    <p:animEffect transition="in" filter="dissolve">
                                      <p:cBhvr>
                                        <p:cTn id="19" dur="500"/>
                                        <p:tgtEl>
                                          <p:spTgt spid="8219"/>
                                        </p:tgtEl>
                                      </p:cBhvr>
                                    </p:animEffect>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8220"/>
                                        </p:tgtEl>
                                        <p:attrNameLst>
                                          <p:attrName>style.visibility</p:attrName>
                                        </p:attrNameLst>
                                      </p:cBhvr>
                                      <p:to>
                                        <p:strVal val="visible"/>
                                      </p:to>
                                    </p:set>
                                    <p:animEffect transition="in" filter="wipe(right)">
                                      <p:cBhvr>
                                        <p:cTn id="23" dur="500"/>
                                        <p:tgtEl>
                                          <p:spTgt spid="8220"/>
                                        </p:tgtEl>
                                      </p:cBhvr>
                                    </p:animEffect>
                                  </p:childTnLst>
                                </p:cTn>
                              </p:par>
                            </p:childTnLst>
                          </p:cTn>
                        </p:par>
                        <p:par>
                          <p:cTn id="24" fill="hold">
                            <p:stCondLst>
                              <p:cond delay="1500"/>
                            </p:stCondLst>
                            <p:childTnLst>
                              <p:par>
                                <p:cTn id="25" presetID="9" presetClass="entr" presetSubtype="0" fill="hold" nodeType="afterEffect">
                                  <p:stCondLst>
                                    <p:cond delay="0"/>
                                  </p:stCondLst>
                                  <p:childTnLst>
                                    <p:set>
                                      <p:cBhvr>
                                        <p:cTn id="26" dur="1" fill="hold">
                                          <p:stCondLst>
                                            <p:cond delay="0"/>
                                          </p:stCondLst>
                                        </p:cTn>
                                        <p:tgtEl>
                                          <p:spTgt spid="8217"/>
                                        </p:tgtEl>
                                        <p:attrNameLst>
                                          <p:attrName>style.visibility</p:attrName>
                                        </p:attrNameLst>
                                      </p:cBhvr>
                                      <p:to>
                                        <p:strVal val="visible"/>
                                      </p:to>
                                    </p:set>
                                    <p:animEffect transition="in" filter="dissolve">
                                      <p:cBhvr>
                                        <p:cTn id="27" dur="500"/>
                                        <p:tgtEl>
                                          <p:spTgt spid="8217"/>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8221"/>
                                        </p:tgtEl>
                                        <p:attrNameLst>
                                          <p:attrName>style.visibility</p:attrName>
                                        </p:attrNameLst>
                                      </p:cBhvr>
                                      <p:to>
                                        <p:strVal val="visible"/>
                                      </p:to>
                                    </p:set>
                                    <p:animEffect transition="in" filter="wipe(right)">
                                      <p:cBhvr>
                                        <p:cTn id="31" dur="500"/>
                                        <p:tgtEl>
                                          <p:spTgt spid="8221"/>
                                        </p:tgtEl>
                                      </p:cBhvr>
                                    </p:animEffect>
                                  </p:childTnLst>
                                </p:cTn>
                              </p:par>
                            </p:childTnLst>
                          </p:cTn>
                        </p:par>
                        <p:par>
                          <p:cTn id="32" fill="hold">
                            <p:stCondLst>
                              <p:cond delay="2500"/>
                            </p:stCondLst>
                            <p:childTnLst>
                              <p:par>
                                <p:cTn id="33" presetID="9" presetClass="entr" presetSubtype="0" fill="hold" nodeType="afterEffect">
                                  <p:stCondLst>
                                    <p:cond delay="0"/>
                                  </p:stCondLst>
                                  <p:childTnLst>
                                    <p:set>
                                      <p:cBhvr>
                                        <p:cTn id="34" dur="1" fill="hold">
                                          <p:stCondLst>
                                            <p:cond delay="0"/>
                                          </p:stCondLst>
                                        </p:cTn>
                                        <p:tgtEl>
                                          <p:spTgt spid="8222"/>
                                        </p:tgtEl>
                                        <p:attrNameLst>
                                          <p:attrName>style.visibility</p:attrName>
                                        </p:attrNameLst>
                                      </p:cBhvr>
                                      <p:to>
                                        <p:strVal val="visible"/>
                                      </p:to>
                                    </p:set>
                                    <p:animEffect transition="in" filter="dissolve">
                                      <p:cBhvr>
                                        <p:cTn id="35" dur="500"/>
                                        <p:tgtEl>
                                          <p:spTgt spid="8222"/>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nodeType="clickEffect">
                                  <p:stCondLst>
                                    <p:cond delay="0"/>
                                  </p:stCondLst>
                                  <p:childTnLst>
                                    <p:set>
                                      <p:cBhvr>
                                        <p:cTn id="39" dur="1" fill="hold">
                                          <p:stCondLst>
                                            <p:cond delay="0"/>
                                          </p:stCondLst>
                                        </p:cTn>
                                        <p:tgtEl>
                                          <p:spTgt spid="8207"/>
                                        </p:tgtEl>
                                        <p:attrNameLst>
                                          <p:attrName>style.visibility</p:attrName>
                                        </p:attrNameLst>
                                      </p:cBhvr>
                                      <p:to>
                                        <p:strVal val="visible"/>
                                      </p:to>
                                    </p:set>
                                    <p:anim calcmode="lin" valueType="num">
                                      <p:cBhvr>
                                        <p:cTn id="40" dur="1000" fill="hold"/>
                                        <p:tgtEl>
                                          <p:spTgt spid="8207"/>
                                        </p:tgtEl>
                                        <p:attrNameLst>
                                          <p:attrName>ppt_w</p:attrName>
                                        </p:attrNameLst>
                                      </p:cBhvr>
                                      <p:tavLst>
                                        <p:tav tm="0">
                                          <p:val>
                                            <p:fltVal val="0"/>
                                          </p:val>
                                        </p:tav>
                                        <p:tav tm="100000">
                                          <p:val>
                                            <p:strVal val="#ppt_w"/>
                                          </p:val>
                                        </p:tav>
                                      </p:tavLst>
                                    </p:anim>
                                    <p:anim calcmode="lin" valueType="num">
                                      <p:cBhvr>
                                        <p:cTn id="41" dur="1000" fill="hold"/>
                                        <p:tgtEl>
                                          <p:spTgt spid="8207"/>
                                        </p:tgtEl>
                                        <p:attrNameLst>
                                          <p:attrName>ppt_h</p:attrName>
                                        </p:attrNameLst>
                                      </p:cBhvr>
                                      <p:tavLst>
                                        <p:tav tm="0">
                                          <p:val>
                                            <p:fltVal val="0"/>
                                          </p:val>
                                        </p:tav>
                                        <p:tav tm="100000">
                                          <p:val>
                                            <p:strVal val="#ppt_h"/>
                                          </p:val>
                                        </p:tav>
                                      </p:tavLst>
                                    </p:anim>
                                    <p:anim calcmode="lin" valueType="num">
                                      <p:cBhvr>
                                        <p:cTn id="42" dur="1000" fill="hold"/>
                                        <p:tgtEl>
                                          <p:spTgt spid="8207"/>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820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8208"/>
                                        </p:tgtEl>
                                        <p:attrNameLst>
                                          <p:attrName>style.visibility</p:attrName>
                                        </p:attrNameLst>
                                      </p:cBhvr>
                                      <p:to>
                                        <p:strVal val="visible"/>
                                      </p:to>
                                    </p:set>
                                    <p:animEffect transition="in" filter="wipe(left)">
                                      <p:cBhvr>
                                        <p:cTn id="48" dur="500"/>
                                        <p:tgtEl>
                                          <p:spTgt spid="8208"/>
                                        </p:tgtEl>
                                      </p:cBhvr>
                                    </p:animEffect>
                                  </p:childTnLst>
                                </p:cTn>
                              </p:par>
                            </p:childTnLst>
                          </p:cTn>
                        </p:par>
                        <p:par>
                          <p:cTn id="49" fill="hold">
                            <p:stCondLst>
                              <p:cond delay="500"/>
                            </p:stCondLst>
                            <p:childTnLst>
                              <p:par>
                                <p:cTn id="50" presetID="9" presetClass="entr" presetSubtype="0" fill="hold" nodeType="afterEffect">
                                  <p:stCondLst>
                                    <p:cond delay="0"/>
                                  </p:stCondLst>
                                  <p:childTnLst>
                                    <p:set>
                                      <p:cBhvr>
                                        <p:cTn id="51" dur="1" fill="hold">
                                          <p:stCondLst>
                                            <p:cond delay="0"/>
                                          </p:stCondLst>
                                        </p:cTn>
                                        <p:tgtEl>
                                          <p:spTgt spid="8209"/>
                                        </p:tgtEl>
                                        <p:attrNameLst>
                                          <p:attrName>style.visibility</p:attrName>
                                        </p:attrNameLst>
                                      </p:cBhvr>
                                      <p:to>
                                        <p:strVal val="visible"/>
                                      </p:to>
                                    </p:set>
                                    <p:animEffect transition="in" filter="dissolve">
                                      <p:cBhvr>
                                        <p:cTn id="52" dur="500"/>
                                        <p:tgtEl>
                                          <p:spTgt spid="8209"/>
                                        </p:tgtEl>
                                      </p:cBhvr>
                                    </p:animEffect>
                                  </p:childTnLst>
                                </p:cTn>
                              </p:par>
                            </p:childTnLst>
                          </p:cTn>
                        </p:par>
                        <p:par>
                          <p:cTn id="53" fill="hold">
                            <p:stCondLst>
                              <p:cond delay="1000"/>
                            </p:stCondLst>
                            <p:childTnLst>
                              <p:par>
                                <p:cTn id="54" presetID="22" presetClass="entr" presetSubtype="2" fill="hold" grpId="0" nodeType="afterEffect">
                                  <p:stCondLst>
                                    <p:cond delay="0"/>
                                  </p:stCondLst>
                                  <p:childTnLst>
                                    <p:set>
                                      <p:cBhvr>
                                        <p:cTn id="55" dur="1" fill="hold">
                                          <p:stCondLst>
                                            <p:cond delay="0"/>
                                          </p:stCondLst>
                                        </p:cTn>
                                        <p:tgtEl>
                                          <p:spTgt spid="8210"/>
                                        </p:tgtEl>
                                        <p:attrNameLst>
                                          <p:attrName>style.visibility</p:attrName>
                                        </p:attrNameLst>
                                      </p:cBhvr>
                                      <p:to>
                                        <p:strVal val="visible"/>
                                      </p:to>
                                    </p:set>
                                    <p:animEffect transition="in" filter="wipe(right)">
                                      <p:cBhvr>
                                        <p:cTn id="56" dur="500"/>
                                        <p:tgtEl>
                                          <p:spTgt spid="8210"/>
                                        </p:tgtEl>
                                      </p:cBhvr>
                                    </p:animEffect>
                                  </p:childTnLst>
                                </p:cTn>
                              </p:par>
                            </p:childTnLst>
                          </p:cTn>
                        </p:par>
                        <p:par>
                          <p:cTn id="57" fill="hold">
                            <p:stCondLst>
                              <p:cond delay="1500"/>
                            </p:stCondLst>
                            <p:childTnLst>
                              <p:par>
                                <p:cTn id="58" presetID="9" presetClass="entr" presetSubtype="0" fill="hold" nodeType="afterEffect">
                                  <p:stCondLst>
                                    <p:cond delay="0"/>
                                  </p:stCondLst>
                                  <p:childTnLst>
                                    <p:set>
                                      <p:cBhvr>
                                        <p:cTn id="59" dur="1" fill="hold">
                                          <p:stCondLst>
                                            <p:cond delay="0"/>
                                          </p:stCondLst>
                                        </p:cTn>
                                        <p:tgtEl>
                                          <p:spTgt spid="8211"/>
                                        </p:tgtEl>
                                        <p:attrNameLst>
                                          <p:attrName>style.visibility</p:attrName>
                                        </p:attrNameLst>
                                      </p:cBhvr>
                                      <p:to>
                                        <p:strVal val="visible"/>
                                      </p:to>
                                    </p:set>
                                    <p:animEffect transition="in" filter="dissolve">
                                      <p:cBhvr>
                                        <p:cTn id="60" dur="500"/>
                                        <p:tgtEl>
                                          <p:spTgt spid="821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grpId="0" nodeType="clickEffect">
                                  <p:stCondLst>
                                    <p:cond delay="0"/>
                                  </p:stCondLst>
                                  <p:childTnLst>
                                    <p:set>
                                      <p:cBhvr>
                                        <p:cTn id="64" dur="1" fill="hold">
                                          <p:stCondLst>
                                            <p:cond delay="0"/>
                                          </p:stCondLst>
                                        </p:cTn>
                                        <p:tgtEl>
                                          <p:spTgt spid="8212"/>
                                        </p:tgtEl>
                                        <p:attrNameLst>
                                          <p:attrName>style.visibility</p:attrName>
                                        </p:attrNameLst>
                                      </p:cBhvr>
                                      <p:to>
                                        <p:strVal val="visible"/>
                                      </p:to>
                                    </p:set>
                                    <p:animEffect transition="in" filter="wipe(right)">
                                      <p:cBhvr>
                                        <p:cTn id="65" dur="500"/>
                                        <p:tgtEl>
                                          <p:spTgt spid="8212"/>
                                        </p:tgtEl>
                                      </p:cBhvr>
                                    </p:animEffect>
                                  </p:childTnLst>
                                </p:cTn>
                              </p:par>
                            </p:childTnLst>
                          </p:cTn>
                        </p:par>
                      </p:childTnLst>
                    </p:cTn>
                  </p:par>
                  <p:par>
                    <p:cTn id="66" fill="hold">
                      <p:stCondLst>
                        <p:cond delay="indefinite"/>
                      </p:stCondLst>
                      <p:childTnLst>
                        <p:par>
                          <p:cTn id="67" fill="hold">
                            <p:stCondLst>
                              <p:cond delay="0"/>
                            </p:stCondLst>
                            <p:childTnLst>
                              <p:par>
                                <p:cTn id="68" presetID="15" presetClass="entr" presetSubtype="0" fill="hold" nodeType="clickEffect">
                                  <p:stCondLst>
                                    <p:cond delay="0"/>
                                  </p:stCondLst>
                                  <p:childTnLst>
                                    <p:set>
                                      <p:cBhvr>
                                        <p:cTn id="69" dur="1" fill="hold">
                                          <p:stCondLst>
                                            <p:cond delay="0"/>
                                          </p:stCondLst>
                                        </p:cTn>
                                        <p:tgtEl>
                                          <p:spTgt spid="8224"/>
                                        </p:tgtEl>
                                        <p:attrNameLst>
                                          <p:attrName>style.visibility</p:attrName>
                                        </p:attrNameLst>
                                      </p:cBhvr>
                                      <p:to>
                                        <p:strVal val="visible"/>
                                      </p:to>
                                    </p:set>
                                    <p:anim calcmode="lin" valueType="num">
                                      <p:cBhvr>
                                        <p:cTn id="70" dur="1000" fill="hold"/>
                                        <p:tgtEl>
                                          <p:spTgt spid="8224"/>
                                        </p:tgtEl>
                                        <p:attrNameLst>
                                          <p:attrName>ppt_w</p:attrName>
                                        </p:attrNameLst>
                                      </p:cBhvr>
                                      <p:tavLst>
                                        <p:tav tm="0">
                                          <p:val>
                                            <p:fltVal val="0"/>
                                          </p:val>
                                        </p:tav>
                                        <p:tav tm="100000">
                                          <p:val>
                                            <p:strVal val="#ppt_w"/>
                                          </p:val>
                                        </p:tav>
                                      </p:tavLst>
                                    </p:anim>
                                    <p:anim calcmode="lin" valueType="num">
                                      <p:cBhvr>
                                        <p:cTn id="71" dur="1000" fill="hold"/>
                                        <p:tgtEl>
                                          <p:spTgt spid="8224"/>
                                        </p:tgtEl>
                                        <p:attrNameLst>
                                          <p:attrName>ppt_h</p:attrName>
                                        </p:attrNameLst>
                                      </p:cBhvr>
                                      <p:tavLst>
                                        <p:tav tm="0">
                                          <p:val>
                                            <p:fltVal val="0"/>
                                          </p:val>
                                        </p:tav>
                                        <p:tav tm="100000">
                                          <p:val>
                                            <p:strVal val="#ppt_h"/>
                                          </p:val>
                                        </p:tav>
                                      </p:tavLst>
                                    </p:anim>
                                    <p:anim calcmode="lin" valueType="num">
                                      <p:cBhvr>
                                        <p:cTn id="72" dur="1000" fill="hold"/>
                                        <p:tgtEl>
                                          <p:spTgt spid="8224"/>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82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8225"/>
                                        </p:tgtEl>
                                        <p:attrNameLst>
                                          <p:attrName>style.visibility</p:attrName>
                                        </p:attrNameLst>
                                      </p:cBhvr>
                                      <p:to>
                                        <p:strVal val="visible"/>
                                      </p:to>
                                    </p:set>
                                    <p:animEffect transition="in" filter="wipe(left)">
                                      <p:cBhvr>
                                        <p:cTn id="78" dur="500"/>
                                        <p:tgtEl>
                                          <p:spTgt spid="8225"/>
                                        </p:tgtEl>
                                      </p:cBhvr>
                                    </p:animEffect>
                                  </p:childTnLst>
                                </p:cTn>
                              </p:par>
                            </p:childTnLst>
                          </p:cTn>
                        </p:par>
                        <p:par>
                          <p:cTn id="79" fill="hold">
                            <p:stCondLst>
                              <p:cond delay="500"/>
                            </p:stCondLst>
                            <p:childTnLst>
                              <p:par>
                                <p:cTn id="80" presetID="9" presetClass="entr" presetSubtype="0" fill="hold" nodeType="afterEffect">
                                  <p:stCondLst>
                                    <p:cond delay="0"/>
                                  </p:stCondLst>
                                  <p:childTnLst>
                                    <p:set>
                                      <p:cBhvr>
                                        <p:cTn id="81" dur="1" fill="hold">
                                          <p:stCondLst>
                                            <p:cond delay="0"/>
                                          </p:stCondLst>
                                        </p:cTn>
                                        <p:tgtEl>
                                          <p:spTgt spid="8226"/>
                                        </p:tgtEl>
                                        <p:attrNameLst>
                                          <p:attrName>style.visibility</p:attrName>
                                        </p:attrNameLst>
                                      </p:cBhvr>
                                      <p:to>
                                        <p:strVal val="visible"/>
                                      </p:to>
                                    </p:set>
                                    <p:animEffect transition="in" filter="dissolve">
                                      <p:cBhvr>
                                        <p:cTn id="82" dur="500"/>
                                        <p:tgtEl>
                                          <p:spTgt spid="8226"/>
                                        </p:tgtEl>
                                      </p:cBhvr>
                                    </p:animEffect>
                                  </p:childTnLst>
                                </p:cTn>
                              </p:par>
                            </p:childTnLst>
                          </p:cTn>
                        </p:par>
                        <p:par>
                          <p:cTn id="83" fill="hold">
                            <p:stCondLst>
                              <p:cond delay="1000"/>
                            </p:stCondLst>
                            <p:childTnLst>
                              <p:par>
                                <p:cTn id="84" presetID="22" presetClass="entr" presetSubtype="8" fill="hold" grpId="0" nodeType="afterEffect">
                                  <p:stCondLst>
                                    <p:cond delay="0"/>
                                  </p:stCondLst>
                                  <p:childTnLst>
                                    <p:set>
                                      <p:cBhvr>
                                        <p:cTn id="85" dur="1" fill="hold">
                                          <p:stCondLst>
                                            <p:cond delay="0"/>
                                          </p:stCondLst>
                                        </p:cTn>
                                        <p:tgtEl>
                                          <p:spTgt spid="8227"/>
                                        </p:tgtEl>
                                        <p:attrNameLst>
                                          <p:attrName>style.visibility</p:attrName>
                                        </p:attrNameLst>
                                      </p:cBhvr>
                                      <p:to>
                                        <p:strVal val="visible"/>
                                      </p:to>
                                    </p:set>
                                    <p:animEffect transition="in" filter="wipe(left)">
                                      <p:cBhvr>
                                        <p:cTn id="86" dur="500"/>
                                        <p:tgtEl>
                                          <p:spTgt spid="8227"/>
                                        </p:tgtEl>
                                      </p:cBhvr>
                                    </p:animEffect>
                                  </p:childTnLst>
                                </p:cTn>
                              </p:par>
                            </p:childTnLst>
                          </p:cTn>
                        </p:par>
                        <p:par>
                          <p:cTn id="87" fill="hold">
                            <p:stCondLst>
                              <p:cond delay="1500"/>
                            </p:stCondLst>
                            <p:childTnLst>
                              <p:par>
                                <p:cTn id="88" presetID="9" presetClass="entr" presetSubtype="0" fill="hold" nodeType="afterEffect">
                                  <p:stCondLst>
                                    <p:cond delay="0"/>
                                  </p:stCondLst>
                                  <p:childTnLst>
                                    <p:set>
                                      <p:cBhvr>
                                        <p:cTn id="89" dur="1" fill="hold">
                                          <p:stCondLst>
                                            <p:cond delay="0"/>
                                          </p:stCondLst>
                                        </p:cTn>
                                        <p:tgtEl>
                                          <p:spTgt spid="8228"/>
                                        </p:tgtEl>
                                        <p:attrNameLst>
                                          <p:attrName>style.visibility</p:attrName>
                                        </p:attrNameLst>
                                      </p:cBhvr>
                                      <p:to>
                                        <p:strVal val="visible"/>
                                      </p:to>
                                    </p:set>
                                    <p:animEffect transition="in" filter="dissolve">
                                      <p:cBhvr>
                                        <p:cTn id="90" dur="500"/>
                                        <p:tgtEl>
                                          <p:spTgt spid="8228"/>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8230"/>
                                        </p:tgtEl>
                                        <p:attrNameLst>
                                          <p:attrName>style.visibility</p:attrName>
                                        </p:attrNameLst>
                                      </p:cBhvr>
                                      <p:to>
                                        <p:strVal val="visible"/>
                                      </p:to>
                                    </p:set>
                                    <p:animEffect transition="in" filter="wipe(left)">
                                      <p:cBhvr>
                                        <p:cTn id="95" dur="500"/>
                                        <p:tgtEl>
                                          <p:spTgt spid="8230"/>
                                        </p:tgtEl>
                                      </p:cBhvr>
                                    </p:animEffect>
                                  </p:childTnLst>
                                </p:cTn>
                              </p:par>
                            </p:childTnLst>
                          </p:cTn>
                        </p:par>
                      </p:childTnLst>
                    </p:cTn>
                  </p:par>
                  <p:par>
                    <p:cTn id="96" fill="hold">
                      <p:stCondLst>
                        <p:cond delay="indefinite"/>
                      </p:stCondLst>
                      <p:childTnLst>
                        <p:par>
                          <p:cTn id="97" fill="hold">
                            <p:stCondLst>
                              <p:cond delay="0"/>
                            </p:stCondLst>
                            <p:childTnLst>
                              <p:par>
                                <p:cTn id="98" presetID="15" presetClass="entr" presetSubtype="0" fill="hold" nodeType="clickEffect">
                                  <p:stCondLst>
                                    <p:cond delay="0"/>
                                  </p:stCondLst>
                                  <p:childTnLst>
                                    <p:set>
                                      <p:cBhvr>
                                        <p:cTn id="99" dur="1" fill="hold">
                                          <p:stCondLst>
                                            <p:cond delay="0"/>
                                          </p:stCondLst>
                                        </p:cTn>
                                        <p:tgtEl>
                                          <p:spTgt spid="8231"/>
                                        </p:tgtEl>
                                        <p:attrNameLst>
                                          <p:attrName>style.visibility</p:attrName>
                                        </p:attrNameLst>
                                      </p:cBhvr>
                                      <p:to>
                                        <p:strVal val="visible"/>
                                      </p:to>
                                    </p:set>
                                    <p:anim calcmode="lin" valueType="num">
                                      <p:cBhvr>
                                        <p:cTn id="100" dur="1000" fill="hold"/>
                                        <p:tgtEl>
                                          <p:spTgt spid="8231"/>
                                        </p:tgtEl>
                                        <p:attrNameLst>
                                          <p:attrName>ppt_w</p:attrName>
                                        </p:attrNameLst>
                                      </p:cBhvr>
                                      <p:tavLst>
                                        <p:tav tm="0">
                                          <p:val>
                                            <p:fltVal val="0"/>
                                          </p:val>
                                        </p:tav>
                                        <p:tav tm="100000">
                                          <p:val>
                                            <p:strVal val="#ppt_w"/>
                                          </p:val>
                                        </p:tav>
                                      </p:tavLst>
                                    </p:anim>
                                    <p:anim calcmode="lin" valueType="num">
                                      <p:cBhvr>
                                        <p:cTn id="101" dur="1000" fill="hold"/>
                                        <p:tgtEl>
                                          <p:spTgt spid="8231"/>
                                        </p:tgtEl>
                                        <p:attrNameLst>
                                          <p:attrName>ppt_h</p:attrName>
                                        </p:attrNameLst>
                                      </p:cBhvr>
                                      <p:tavLst>
                                        <p:tav tm="0">
                                          <p:val>
                                            <p:fltVal val="0"/>
                                          </p:val>
                                        </p:tav>
                                        <p:tav tm="100000">
                                          <p:val>
                                            <p:strVal val="#ppt_h"/>
                                          </p:val>
                                        </p:tav>
                                      </p:tavLst>
                                    </p:anim>
                                    <p:anim calcmode="lin" valueType="num">
                                      <p:cBhvr>
                                        <p:cTn id="102" dur="1000" fill="hold"/>
                                        <p:tgtEl>
                                          <p:spTgt spid="8231"/>
                                        </p:tgtEl>
                                        <p:attrNameLst>
                                          <p:attrName>ppt_x</p:attrName>
                                        </p:attrNameLst>
                                      </p:cBhvr>
                                      <p:tavLst>
                                        <p:tav tm="0" fmla="#ppt_x+(cos(-2*pi*(1-$))*-#ppt_x-sin(-2*pi*(1-$))*(1-#ppt_y))*(1-$)">
                                          <p:val>
                                            <p:fltVal val="0"/>
                                          </p:val>
                                        </p:tav>
                                        <p:tav tm="100000">
                                          <p:val>
                                            <p:fltVal val="1"/>
                                          </p:val>
                                        </p:tav>
                                      </p:tavLst>
                                    </p:anim>
                                    <p:anim calcmode="lin" valueType="num">
                                      <p:cBhvr>
                                        <p:cTn id="103" dur="1000" fill="hold"/>
                                        <p:tgtEl>
                                          <p:spTgt spid="82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4" fill="hold">
                      <p:stCondLst>
                        <p:cond delay="indefinite"/>
                      </p:stCondLst>
                      <p:childTnLst>
                        <p:par>
                          <p:cTn id="105" fill="hold">
                            <p:stCondLst>
                              <p:cond delay="0"/>
                            </p:stCondLst>
                            <p:childTnLst>
                              <p:par>
                                <p:cTn id="106" presetID="22" presetClass="entr" presetSubtype="1" fill="hold" grpId="0" nodeType="clickEffect">
                                  <p:stCondLst>
                                    <p:cond delay="0"/>
                                  </p:stCondLst>
                                  <p:childTnLst>
                                    <p:set>
                                      <p:cBhvr>
                                        <p:cTn id="107" dur="1" fill="hold">
                                          <p:stCondLst>
                                            <p:cond delay="0"/>
                                          </p:stCondLst>
                                        </p:cTn>
                                        <p:tgtEl>
                                          <p:spTgt spid="8232"/>
                                        </p:tgtEl>
                                        <p:attrNameLst>
                                          <p:attrName>style.visibility</p:attrName>
                                        </p:attrNameLst>
                                      </p:cBhvr>
                                      <p:to>
                                        <p:strVal val="visible"/>
                                      </p:to>
                                    </p:set>
                                    <p:animEffect transition="in" filter="wipe(up)">
                                      <p:cBhvr>
                                        <p:cTn id="108" dur="500"/>
                                        <p:tgtEl>
                                          <p:spTgt spid="8232"/>
                                        </p:tgtEl>
                                      </p:cBhvr>
                                    </p:animEffect>
                                  </p:childTnLst>
                                </p:cTn>
                              </p:par>
                            </p:childTnLst>
                          </p:cTn>
                        </p:par>
                        <p:par>
                          <p:cTn id="109" fill="hold">
                            <p:stCondLst>
                              <p:cond delay="500"/>
                            </p:stCondLst>
                            <p:childTnLst>
                              <p:par>
                                <p:cTn id="110" presetID="9" presetClass="entr" presetSubtype="0" fill="hold" nodeType="afterEffect">
                                  <p:stCondLst>
                                    <p:cond delay="0"/>
                                  </p:stCondLst>
                                  <p:childTnLst>
                                    <p:set>
                                      <p:cBhvr>
                                        <p:cTn id="111" dur="1" fill="hold">
                                          <p:stCondLst>
                                            <p:cond delay="0"/>
                                          </p:stCondLst>
                                        </p:cTn>
                                        <p:tgtEl>
                                          <p:spTgt spid="8233"/>
                                        </p:tgtEl>
                                        <p:attrNameLst>
                                          <p:attrName>style.visibility</p:attrName>
                                        </p:attrNameLst>
                                      </p:cBhvr>
                                      <p:to>
                                        <p:strVal val="visible"/>
                                      </p:to>
                                    </p:set>
                                    <p:animEffect transition="in" filter="dissolve">
                                      <p:cBhvr>
                                        <p:cTn id="112" dur="500"/>
                                        <p:tgtEl>
                                          <p:spTgt spid="8233"/>
                                        </p:tgtEl>
                                      </p:cBhvr>
                                    </p:animEffect>
                                  </p:childTnLst>
                                </p:cTn>
                              </p:par>
                            </p:childTnLst>
                          </p:cTn>
                        </p:par>
                        <p:par>
                          <p:cTn id="113" fill="hold">
                            <p:stCondLst>
                              <p:cond delay="1000"/>
                            </p:stCondLst>
                            <p:childTnLst>
                              <p:par>
                                <p:cTn id="114" presetID="22" presetClass="entr" presetSubtype="1" fill="hold" grpId="0" nodeType="afterEffect">
                                  <p:stCondLst>
                                    <p:cond delay="0"/>
                                  </p:stCondLst>
                                  <p:childTnLst>
                                    <p:set>
                                      <p:cBhvr>
                                        <p:cTn id="115" dur="1" fill="hold">
                                          <p:stCondLst>
                                            <p:cond delay="0"/>
                                          </p:stCondLst>
                                        </p:cTn>
                                        <p:tgtEl>
                                          <p:spTgt spid="8234"/>
                                        </p:tgtEl>
                                        <p:attrNameLst>
                                          <p:attrName>style.visibility</p:attrName>
                                        </p:attrNameLst>
                                      </p:cBhvr>
                                      <p:to>
                                        <p:strVal val="visible"/>
                                      </p:to>
                                    </p:set>
                                    <p:animEffect transition="in" filter="wipe(up)">
                                      <p:cBhvr>
                                        <p:cTn id="116" dur="500"/>
                                        <p:tgtEl>
                                          <p:spTgt spid="8234"/>
                                        </p:tgtEl>
                                      </p:cBhvr>
                                    </p:animEffect>
                                  </p:childTnLst>
                                </p:cTn>
                              </p:par>
                            </p:childTnLst>
                          </p:cTn>
                        </p:par>
                        <p:par>
                          <p:cTn id="117" fill="hold">
                            <p:stCondLst>
                              <p:cond delay="1500"/>
                            </p:stCondLst>
                            <p:childTnLst>
                              <p:par>
                                <p:cTn id="118" presetID="9" presetClass="entr" presetSubtype="0" fill="hold" nodeType="afterEffect">
                                  <p:stCondLst>
                                    <p:cond delay="0"/>
                                  </p:stCondLst>
                                  <p:childTnLst>
                                    <p:set>
                                      <p:cBhvr>
                                        <p:cTn id="119" dur="1" fill="hold">
                                          <p:stCondLst>
                                            <p:cond delay="0"/>
                                          </p:stCondLst>
                                        </p:cTn>
                                        <p:tgtEl>
                                          <p:spTgt spid="8235"/>
                                        </p:tgtEl>
                                        <p:attrNameLst>
                                          <p:attrName>style.visibility</p:attrName>
                                        </p:attrNameLst>
                                      </p:cBhvr>
                                      <p:to>
                                        <p:strVal val="visible"/>
                                      </p:to>
                                    </p:set>
                                    <p:animEffect transition="in" filter="dissolve">
                                      <p:cBhvr>
                                        <p:cTn id="120" dur="500"/>
                                        <p:tgtEl>
                                          <p:spTgt spid="8235"/>
                                        </p:tgtEl>
                                      </p:cBhvr>
                                    </p:animEffect>
                                  </p:childTnLst>
                                </p:cTn>
                              </p:par>
                            </p:childTnLst>
                          </p:cTn>
                        </p:par>
                        <p:par>
                          <p:cTn id="121" fill="hold">
                            <p:stCondLst>
                              <p:cond delay="2000"/>
                            </p:stCondLst>
                            <p:childTnLst>
                              <p:par>
                                <p:cTn id="122" presetID="22" presetClass="entr" presetSubtype="8" fill="hold" grpId="0" nodeType="afterEffect">
                                  <p:stCondLst>
                                    <p:cond delay="0"/>
                                  </p:stCondLst>
                                  <p:childTnLst>
                                    <p:set>
                                      <p:cBhvr>
                                        <p:cTn id="123" dur="1" fill="hold">
                                          <p:stCondLst>
                                            <p:cond delay="0"/>
                                          </p:stCondLst>
                                        </p:cTn>
                                        <p:tgtEl>
                                          <p:spTgt spid="8236"/>
                                        </p:tgtEl>
                                        <p:attrNameLst>
                                          <p:attrName>style.visibility</p:attrName>
                                        </p:attrNameLst>
                                      </p:cBhvr>
                                      <p:to>
                                        <p:strVal val="visible"/>
                                      </p:to>
                                    </p:set>
                                    <p:animEffect transition="in" filter="wipe(left)">
                                      <p:cBhvr>
                                        <p:cTn id="124" dur="500"/>
                                        <p:tgtEl>
                                          <p:spTgt spid="8236"/>
                                        </p:tgtEl>
                                      </p:cBhvr>
                                    </p:animEffect>
                                  </p:childTnLst>
                                </p:cTn>
                              </p:par>
                            </p:childTnLst>
                          </p:cTn>
                        </p:par>
                        <p:par>
                          <p:cTn id="125" fill="hold">
                            <p:stCondLst>
                              <p:cond delay="2500"/>
                            </p:stCondLst>
                            <p:childTnLst>
                              <p:par>
                                <p:cTn id="126" presetID="9" presetClass="entr" presetSubtype="0" fill="hold" nodeType="afterEffect">
                                  <p:stCondLst>
                                    <p:cond delay="0"/>
                                  </p:stCondLst>
                                  <p:childTnLst>
                                    <p:set>
                                      <p:cBhvr>
                                        <p:cTn id="127" dur="1" fill="hold">
                                          <p:stCondLst>
                                            <p:cond delay="0"/>
                                          </p:stCondLst>
                                        </p:cTn>
                                        <p:tgtEl>
                                          <p:spTgt spid="8237"/>
                                        </p:tgtEl>
                                        <p:attrNameLst>
                                          <p:attrName>style.visibility</p:attrName>
                                        </p:attrNameLst>
                                      </p:cBhvr>
                                      <p:to>
                                        <p:strVal val="visible"/>
                                      </p:to>
                                    </p:set>
                                    <p:animEffect transition="in" filter="dissolve">
                                      <p:cBhvr>
                                        <p:cTn id="128" dur="500"/>
                                        <p:tgtEl>
                                          <p:spTgt spid="8237"/>
                                        </p:tgtEl>
                                      </p:cBhvr>
                                    </p:animEffect>
                                  </p:childTnLst>
                                </p:cTn>
                              </p:par>
                            </p:childTnLst>
                          </p:cTn>
                        </p:par>
                        <p:par>
                          <p:cTn id="129" fill="hold">
                            <p:stCondLst>
                              <p:cond delay="3000"/>
                            </p:stCondLst>
                            <p:childTnLst>
                              <p:par>
                                <p:cTn id="130" presetID="22" presetClass="entr" presetSubtype="8" fill="hold" grpId="0" nodeType="afterEffect">
                                  <p:stCondLst>
                                    <p:cond delay="0"/>
                                  </p:stCondLst>
                                  <p:childTnLst>
                                    <p:set>
                                      <p:cBhvr>
                                        <p:cTn id="131" dur="1" fill="hold">
                                          <p:stCondLst>
                                            <p:cond delay="0"/>
                                          </p:stCondLst>
                                        </p:cTn>
                                        <p:tgtEl>
                                          <p:spTgt spid="8238"/>
                                        </p:tgtEl>
                                        <p:attrNameLst>
                                          <p:attrName>style.visibility</p:attrName>
                                        </p:attrNameLst>
                                      </p:cBhvr>
                                      <p:to>
                                        <p:strVal val="visible"/>
                                      </p:to>
                                    </p:set>
                                    <p:animEffect transition="in" filter="wipe(left)">
                                      <p:cBhvr>
                                        <p:cTn id="132" dur="500"/>
                                        <p:tgtEl>
                                          <p:spTgt spid="8238"/>
                                        </p:tgtEl>
                                      </p:cBhvr>
                                    </p:animEffect>
                                  </p:childTnLst>
                                </p:cTn>
                              </p:par>
                            </p:childTnLst>
                          </p:cTn>
                        </p:par>
                        <p:par>
                          <p:cTn id="133" fill="hold">
                            <p:stCondLst>
                              <p:cond delay="3500"/>
                            </p:stCondLst>
                            <p:childTnLst>
                              <p:par>
                                <p:cTn id="134" presetID="9" presetClass="entr" presetSubtype="0" fill="hold" nodeType="afterEffect">
                                  <p:stCondLst>
                                    <p:cond delay="0"/>
                                  </p:stCondLst>
                                  <p:childTnLst>
                                    <p:set>
                                      <p:cBhvr>
                                        <p:cTn id="135" dur="1" fill="hold">
                                          <p:stCondLst>
                                            <p:cond delay="0"/>
                                          </p:stCondLst>
                                        </p:cTn>
                                        <p:tgtEl>
                                          <p:spTgt spid="8239"/>
                                        </p:tgtEl>
                                        <p:attrNameLst>
                                          <p:attrName>style.visibility</p:attrName>
                                        </p:attrNameLst>
                                      </p:cBhvr>
                                      <p:to>
                                        <p:strVal val="visible"/>
                                      </p:to>
                                    </p:set>
                                    <p:animEffect transition="in" filter="dissolve">
                                      <p:cBhvr>
                                        <p:cTn id="136" dur="500"/>
                                        <p:tgtEl>
                                          <p:spTgt spid="8239"/>
                                        </p:tgtEl>
                                      </p:cBhvr>
                                    </p:animEffect>
                                  </p:childTnLst>
                                </p:cTn>
                              </p:par>
                            </p:childTnLst>
                          </p:cTn>
                        </p:par>
                        <p:par>
                          <p:cTn id="137" fill="hold">
                            <p:stCondLst>
                              <p:cond delay="4000"/>
                            </p:stCondLst>
                            <p:childTnLst>
                              <p:par>
                                <p:cTn id="138" presetID="22" presetClass="entr" presetSubtype="8" fill="hold" grpId="0" nodeType="afterEffect">
                                  <p:stCondLst>
                                    <p:cond delay="0"/>
                                  </p:stCondLst>
                                  <p:childTnLst>
                                    <p:set>
                                      <p:cBhvr>
                                        <p:cTn id="139" dur="1" fill="hold">
                                          <p:stCondLst>
                                            <p:cond delay="0"/>
                                          </p:stCondLst>
                                        </p:cTn>
                                        <p:tgtEl>
                                          <p:spTgt spid="8240"/>
                                        </p:tgtEl>
                                        <p:attrNameLst>
                                          <p:attrName>style.visibility</p:attrName>
                                        </p:attrNameLst>
                                      </p:cBhvr>
                                      <p:to>
                                        <p:strVal val="visible"/>
                                      </p:to>
                                    </p:set>
                                    <p:animEffect transition="in" filter="wipe(left)">
                                      <p:cBhvr>
                                        <p:cTn id="140" dur="500"/>
                                        <p:tgtEl>
                                          <p:spTgt spid="8240"/>
                                        </p:tgtEl>
                                      </p:cBhvr>
                                    </p:animEffect>
                                  </p:childTnLst>
                                </p:cTn>
                              </p:par>
                            </p:childTnLst>
                          </p:cTn>
                        </p:par>
                        <p:par>
                          <p:cTn id="141" fill="hold">
                            <p:stCondLst>
                              <p:cond delay="4500"/>
                            </p:stCondLst>
                            <p:childTnLst>
                              <p:par>
                                <p:cTn id="142" presetID="9" presetClass="entr" presetSubtype="0" fill="hold" nodeType="afterEffect">
                                  <p:stCondLst>
                                    <p:cond delay="0"/>
                                  </p:stCondLst>
                                  <p:childTnLst>
                                    <p:set>
                                      <p:cBhvr>
                                        <p:cTn id="143" dur="1" fill="hold">
                                          <p:stCondLst>
                                            <p:cond delay="0"/>
                                          </p:stCondLst>
                                        </p:cTn>
                                        <p:tgtEl>
                                          <p:spTgt spid="8241"/>
                                        </p:tgtEl>
                                        <p:attrNameLst>
                                          <p:attrName>style.visibility</p:attrName>
                                        </p:attrNameLst>
                                      </p:cBhvr>
                                      <p:to>
                                        <p:strVal val="visible"/>
                                      </p:to>
                                    </p:set>
                                    <p:animEffect transition="in" filter="dissolve">
                                      <p:cBhvr>
                                        <p:cTn id="144" dur="500"/>
                                        <p:tgtEl>
                                          <p:spTgt spid="8241"/>
                                        </p:tgtEl>
                                      </p:cBhvr>
                                    </p:animEffect>
                                  </p:childTnLst>
                                </p:cTn>
                              </p:par>
                            </p:childTnLst>
                          </p:cTn>
                        </p:par>
                        <p:par>
                          <p:cTn id="145" fill="hold">
                            <p:stCondLst>
                              <p:cond delay="5000"/>
                            </p:stCondLst>
                            <p:childTnLst>
                              <p:par>
                                <p:cTn id="146" presetID="22" presetClass="entr" presetSubtype="2" fill="hold" grpId="0" nodeType="afterEffect">
                                  <p:stCondLst>
                                    <p:cond delay="0"/>
                                  </p:stCondLst>
                                  <p:childTnLst>
                                    <p:set>
                                      <p:cBhvr>
                                        <p:cTn id="147" dur="1" fill="hold">
                                          <p:stCondLst>
                                            <p:cond delay="0"/>
                                          </p:stCondLst>
                                        </p:cTn>
                                        <p:tgtEl>
                                          <p:spTgt spid="8242"/>
                                        </p:tgtEl>
                                        <p:attrNameLst>
                                          <p:attrName>style.visibility</p:attrName>
                                        </p:attrNameLst>
                                      </p:cBhvr>
                                      <p:to>
                                        <p:strVal val="visible"/>
                                      </p:to>
                                    </p:set>
                                    <p:animEffect transition="in" filter="wipe(right)">
                                      <p:cBhvr>
                                        <p:cTn id="148" dur="500"/>
                                        <p:tgtEl>
                                          <p:spTgt spid="8242"/>
                                        </p:tgtEl>
                                      </p:cBhvr>
                                    </p:animEffect>
                                  </p:childTnLst>
                                </p:cTn>
                              </p:par>
                            </p:childTnLst>
                          </p:cTn>
                        </p:par>
                        <p:par>
                          <p:cTn id="149" fill="hold">
                            <p:stCondLst>
                              <p:cond delay="5500"/>
                            </p:stCondLst>
                            <p:childTnLst>
                              <p:par>
                                <p:cTn id="150" presetID="9" presetClass="entr" presetSubtype="0" fill="hold" nodeType="afterEffect">
                                  <p:stCondLst>
                                    <p:cond delay="0"/>
                                  </p:stCondLst>
                                  <p:childTnLst>
                                    <p:set>
                                      <p:cBhvr>
                                        <p:cTn id="151" dur="1" fill="hold">
                                          <p:stCondLst>
                                            <p:cond delay="0"/>
                                          </p:stCondLst>
                                        </p:cTn>
                                        <p:tgtEl>
                                          <p:spTgt spid="8243"/>
                                        </p:tgtEl>
                                        <p:attrNameLst>
                                          <p:attrName>style.visibility</p:attrName>
                                        </p:attrNameLst>
                                      </p:cBhvr>
                                      <p:to>
                                        <p:strVal val="visible"/>
                                      </p:to>
                                    </p:set>
                                    <p:animEffect transition="in" filter="dissolve">
                                      <p:cBhvr>
                                        <p:cTn id="152" dur="500"/>
                                        <p:tgtEl>
                                          <p:spTgt spid="8243"/>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8244"/>
                                        </p:tgtEl>
                                        <p:attrNameLst>
                                          <p:attrName>style.visibility</p:attrName>
                                        </p:attrNameLst>
                                      </p:cBhvr>
                                      <p:to>
                                        <p:strVal val="visible"/>
                                      </p:to>
                                    </p:set>
                                    <p:animEffect transition="in" filter="wipe(left)">
                                      <p:cBhvr>
                                        <p:cTn id="157" dur="500"/>
                                        <p:tgtEl>
                                          <p:spTgt spid="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animBg="1"/>
      <p:bldP spid="8210" grpId="0" animBg="1"/>
      <p:bldP spid="8212" grpId="0" animBg="1"/>
      <p:bldP spid="8218" grpId="0" animBg="1"/>
      <p:bldP spid="8220" grpId="0" animBg="1"/>
      <p:bldP spid="8221" grpId="0" animBg="1"/>
      <p:bldP spid="8225" grpId="0" animBg="1"/>
      <p:bldP spid="8227" grpId="0" animBg="1"/>
      <p:bldP spid="8230" grpId="0" animBg="1"/>
      <p:bldP spid="8232" grpId="0" animBg="1"/>
      <p:bldP spid="8234" grpId="0" animBg="1"/>
      <p:bldP spid="8236" grpId="0" animBg="1"/>
      <p:bldP spid="8238" grpId="0" animBg="1"/>
      <p:bldP spid="8240" grpId="0" animBg="1"/>
      <p:bldP spid="8242" grpId="0" animBg="1"/>
      <p:bldP spid="82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609600"/>
            <a:ext cx="7772400" cy="874713"/>
          </a:xfrm>
        </p:spPr>
        <p:txBody>
          <a:bodyPr/>
          <a:lstStyle/>
          <a:p>
            <a:pPr algn="l"/>
            <a:r>
              <a:rPr lang="en-US" sz="2800" b="1" smtClean="0">
                <a:latin typeface="Arial" charset="0"/>
                <a:cs typeface="Arial" charset="0"/>
              </a:rPr>
              <a:t>Example 3</a:t>
            </a:r>
            <a:r>
              <a:rPr lang="en-US" sz="2800" smtClean="0">
                <a:latin typeface="Arial" charset="0"/>
                <a:cs typeface="Arial" charset="0"/>
              </a:rPr>
              <a:t>:  Performing Vector Operations</a:t>
            </a:r>
          </a:p>
        </p:txBody>
      </p:sp>
      <mc:AlternateContent xmlns:mc="http://schemas.openxmlformats.org/markup-compatibility/2006" xmlns:a14="http://schemas.microsoft.com/office/drawing/2010/main">
        <mc:Choice Requires="a14">
          <p:sp>
            <p:nvSpPr>
              <p:cNvPr id="25602" name="TextBox 2"/>
              <p:cNvSpPr txBox="1">
                <a:spLocks noChangeArrowheads="1"/>
              </p:cNvSpPr>
              <p:nvPr/>
            </p:nvSpPr>
            <p:spPr bwMode="auto">
              <a:xfrm>
                <a:off x="684213" y="1557338"/>
                <a:ext cx="7775575" cy="461665"/>
              </a:xfrm>
              <a:prstGeom prst="rect">
                <a:avLst/>
              </a:prstGeom>
              <a:noFill/>
              <a:ln w="9525">
                <a:noFill/>
                <a:miter lim="800000"/>
                <a:headEnd/>
                <a:tailEnd/>
              </a:ln>
            </p:spPr>
            <p:txBody>
              <a:bodyPr>
                <a:spAutoFit/>
              </a:bodyPr>
              <a:lstStyle/>
              <a:p>
                <a:r>
                  <a:rPr lang="en-US" b="1" dirty="0" smtClean="0"/>
                  <a:t> </a:t>
                </a:r>
                <a:r>
                  <a:rPr lang="en-US" dirty="0"/>
                  <a:t> If </a:t>
                </a:r>
                <a:r>
                  <a:rPr lang="en-US" b="1" i="1" dirty="0">
                    <a:solidFill>
                      <a:srgbClr val="FF0000"/>
                    </a:solidFill>
                  </a:rPr>
                  <a:t>u</a:t>
                </a:r>
                <a:r>
                  <a:rPr lang="en-US" dirty="0"/>
                  <a:t> = </a:t>
                </a:r>
                <a14:m>
                  <m:oMath xmlns:m="http://schemas.openxmlformats.org/officeDocument/2006/math">
                    <m:d>
                      <m:dPr>
                        <m:begChr m:val="⟨"/>
                        <m:endChr m:val="⟩"/>
                        <m:ctrlPr>
                          <a:rPr lang="en-US" i="1" dirty="0" smtClean="0">
                            <a:latin typeface="Cambria Math"/>
                          </a:rPr>
                        </m:ctrlPr>
                      </m:dPr>
                      <m:e>
                        <m:r>
                          <a:rPr lang="en-US" b="0" i="1" dirty="0" smtClean="0">
                            <a:latin typeface="Cambria Math"/>
                          </a:rPr>
                          <m:t>−3, 2</m:t>
                        </m:r>
                      </m:e>
                    </m:d>
                  </m:oMath>
                </a14:m>
                <a:r>
                  <a:rPr lang="en-US" dirty="0"/>
                  <a:t> and  </a:t>
                </a:r>
                <a:r>
                  <a:rPr lang="en-US" b="1" dirty="0">
                    <a:solidFill>
                      <a:srgbClr val="0070C0"/>
                    </a:solidFill>
                  </a:rPr>
                  <a:t>v</a:t>
                </a:r>
                <a:r>
                  <a:rPr lang="en-US" dirty="0"/>
                  <a:t> = </a:t>
                </a:r>
                <a14:m>
                  <m:oMath xmlns:m="http://schemas.openxmlformats.org/officeDocument/2006/math">
                    <m:d>
                      <m:dPr>
                        <m:begChr m:val="⟨"/>
                        <m:endChr m:val="⟩"/>
                        <m:ctrlPr>
                          <a:rPr lang="en-US" i="1" smtClean="0">
                            <a:latin typeface="Cambria Math"/>
                          </a:rPr>
                        </m:ctrlPr>
                      </m:dPr>
                      <m:e>
                        <m:r>
                          <a:rPr lang="en-US" b="0" i="1" smtClean="0">
                            <a:latin typeface="Cambria Math"/>
                          </a:rPr>
                          <m:t>7, 3</m:t>
                        </m:r>
                      </m:e>
                    </m:d>
                  </m:oMath>
                </a14:m>
                <a:r>
                  <a:rPr lang="en-US" dirty="0"/>
                  <a:t> find the following:</a:t>
                </a:r>
                <a:endParaRPr lang="en-US" b="1" dirty="0"/>
              </a:p>
            </p:txBody>
          </p:sp>
        </mc:Choice>
        <mc:Fallback xmlns="">
          <p:sp>
            <p:nvSpPr>
              <p:cNvPr id="25602" name="TextBox 2"/>
              <p:cNvSpPr txBox="1">
                <a:spLocks noRot="1" noChangeAspect="1" noMove="1" noResize="1" noEditPoints="1" noAdjustHandles="1" noChangeArrowheads="1" noChangeShapeType="1" noTextEdit="1"/>
              </p:cNvSpPr>
              <p:nvPr/>
            </p:nvSpPr>
            <p:spPr bwMode="auto">
              <a:xfrm>
                <a:off x="684213" y="1557338"/>
                <a:ext cx="7775575" cy="461665"/>
              </a:xfrm>
              <a:prstGeom prst="rect">
                <a:avLst/>
              </a:prstGeom>
              <a:blipFill rotWithShape="1">
                <a:blip r:embed="rId3"/>
                <a:stretch>
                  <a:fillRect t="-10526" b="-28947"/>
                </a:stretch>
              </a:blipFill>
              <a:ln w="9525">
                <a:noFill/>
                <a:miter lim="800000"/>
                <a:headEnd/>
                <a:tailEnd/>
              </a:ln>
            </p:spPr>
            <p:txBody>
              <a:bodyPr/>
              <a:lstStyle/>
              <a:p>
                <a:r>
                  <a:rPr lang="en-US">
                    <a:noFill/>
                  </a:rPr>
                  <a:t> </a:t>
                </a:r>
              </a:p>
            </p:txBody>
          </p:sp>
        </mc:Fallback>
      </mc:AlternateContent>
      <p:sp>
        <p:nvSpPr>
          <p:cNvPr id="25603" name="TextBox 3"/>
          <p:cNvSpPr txBox="1">
            <a:spLocks noChangeArrowheads="1"/>
          </p:cNvSpPr>
          <p:nvPr/>
        </p:nvSpPr>
        <p:spPr bwMode="auto">
          <a:xfrm>
            <a:off x="827088" y="2492375"/>
            <a:ext cx="1657350" cy="461963"/>
          </a:xfrm>
          <a:prstGeom prst="rect">
            <a:avLst/>
          </a:prstGeom>
          <a:noFill/>
          <a:ln w="9525">
            <a:noFill/>
            <a:miter lim="800000"/>
            <a:headEnd/>
            <a:tailEnd/>
          </a:ln>
        </p:spPr>
        <p:txBody>
          <a:bodyPr>
            <a:spAutoFit/>
          </a:bodyPr>
          <a:lstStyle/>
          <a:p>
            <a:r>
              <a:rPr lang="en-US" dirty="0"/>
              <a:t>a.  </a:t>
            </a:r>
            <a:r>
              <a:rPr lang="en-US" b="1" i="1" dirty="0">
                <a:solidFill>
                  <a:srgbClr val="FF0000"/>
                </a:solidFill>
              </a:rPr>
              <a:t>u</a:t>
            </a:r>
            <a:r>
              <a:rPr lang="en-US" dirty="0"/>
              <a:t> + </a:t>
            </a:r>
            <a:r>
              <a:rPr lang="en-US" b="1" i="1" dirty="0">
                <a:solidFill>
                  <a:srgbClr val="0070C0"/>
                </a:solidFill>
              </a:rPr>
              <a:t>v</a:t>
            </a:r>
            <a:r>
              <a:rPr lang="en-US" dirty="0"/>
              <a:t>  = </a:t>
            </a:r>
          </a:p>
        </p:txBody>
      </p:sp>
      <p:sp>
        <p:nvSpPr>
          <p:cNvPr id="25605" name="TextBox 5"/>
          <p:cNvSpPr txBox="1">
            <a:spLocks noChangeArrowheads="1"/>
          </p:cNvSpPr>
          <p:nvPr/>
        </p:nvSpPr>
        <p:spPr bwMode="auto">
          <a:xfrm>
            <a:off x="827088" y="3717032"/>
            <a:ext cx="1657350" cy="460375"/>
          </a:xfrm>
          <a:prstGeom prst="rect">
            <a:avLst/>
          </a:prstGeom>
          <a:noFill/>
          <a:ln w="9525">
            <a:noFill/>
            <a:miter lim="800000"/>
            <a:headEnd/>
            <a:tailEnd/>
          </a:ln>
        </p:spPr>
        <p:txBody>
          <a:bodyPr>
            <a:spAutoFit/>
          </a:bodyPr>
          <a:lstStyle/>
          <a:p>
            <a:r>
              <a:rPr lang="en-US" dirty="0"/>
              <a:t>b.  3</a:t>
            </a:r>
            <a:r>
              <a:rPr lang="en-US" b="1" i="1" dirty="0">
                <a:solidFill>
                  <a:srgbClr val="0070C0"/>
                </a:solidFill>
              </a:rPr>
              <a:t>v</a:t>
            </a:r>
            <a:r>
              <a:rPr lang="en-US" b="1" dirty="0"/>
              <a:t>  =</a:t>
            </a:r>
            <a:endParaRPr lang="en-US" dirty="0"/>
          </a:p>
        </p:txBody>
      </p:sp>
      <p:sp>
        <p:nvSpPr>
          <p:cNvPr id="25607" name="TextBox 8"/>
          <p:cNvSpPr txBox="1">
            <a:spLocks noChangeArrowheads="1"/>
          </p:cNvSpPr>
          <p:nvPr/>
        </p:nvSpPr>
        <p:spPr bwMode="auto">
          <a:xfrm>
            <a:off x="827584" y="4840833"/>
            <a:ext cx="2087562" cy="460375"/>
          </a:xfrm>
          <a:prstGeom prst="rect">
            <a:avLst/>
          </a:prstGeom>
          <a:noFill/>
          <a:ln w="9525">
            <a:noFill/>
            <a:miter lim="800000"/>
            <a:headEnd/>
            <a:tailEnd/>
          </a:ln>
        </p:spPr>
        <p:txBody>
          <a:bodyPr>
            <a:spAutoFit/>
          </a:bodyPr>
          <a:lstStyle/>
          <a:p>
            <a:r>
              <a:rPr lang="en-US" dirty="0"/>
              <a:t>c. 2</a:t>
            </a:r>
            <a:r>
              <a:rPr lang="en-US" b="1" i="1" dirty="0">
                <a:solidFill>
                  <a:srgbClr val="FF0000"/>
                </a:solidFill>
              </a:rPr>
              <a:t>u</a:t>
            </a:r>
            <a:r>
              <a:rPr lang="en-US" dirty="0"/>
              <a:t> + (-1)</a:t>
            </a:r>
            <a:r>
              <a:rPr lang="en-US" b="1" i="1" dirty="0">
                <a:solidFill>
                  <a:srgbClr val="0070C0"/>
                </a:solidFill>
              </a:rPr>
              <a:t>v</a:t>
            </a:r>
            <a:r>
              <a:rPr lang="en-US" dirty="0"/>
              <a:t> </a:t>
            </a:r>
          </a:p>
        </p:txBody>
      </p:sp>
    </p:spTree>
    <p:extLst>
      <p:ext uri="{BB962C8B-B14F-4D97-AF65-F5344CB8AC3E}">
        <p14:creationId xmlns:p14="http://schemas.microsoft.com/office/powerpoint/2010/main" val="411242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rot="19983293">
            <a:off x="167972" y="2233754"/>
            <a:ext cx="9021081" cy="2819400"/>
            <a:chOff x="528" y="912"/>
            <a:chExt cx="4896" cy="1776"/>
          </a:xfrm>
        </p:grpSpPr>
        <p:sp>
          <p:nvSpPr>
            <p:cNvPr id="13314" name="AutoShape 2"/>
            <p:cNvSpPr>
              <a:spLocks noChangeArrowheads="1"/>
            </p:cNvSpPr>
            <p:nvPr/>
          </p:nvSpPr>
          <p:spPr bwMode="auto">
            <a:xfrm>
              <a:off x="528" y="912"/>
              <a:ext cx="4896" cy="1776"/>
            </a:xfrm>
            <a:prstGeom prst="rightArrow">
              <a:avLst>
                <a:gd name="adj1" fmla="val 50000"/>
                <a:gd name="adj2" fmla="val 68919"/>
              </a:avLst>
            </a:prstGeom>
            <a:solidFill>
              <a:schemeClr val="tx2">
                <a:lumMod val="60000"/>
                <a:lumOff val="40000"/>
              </a:schemeClr>
            </a:solidFill>
            <a:ln w="9525">
              <a:solidFill>
                <a:schemeClr val="tx1"/>
              </a:solidFill>
              <a:miter lim="800000"/>
              <a:headEnd/>
              <a:tailEnd/>
            </a:ln>
          </p:spPr>
          <p:txBody>
            <a:bodyPr wrap="none" anchor="ctr"/>
            <a:lstStyle/>
            <a:p>
              <a:endParaRPr lang="en-US"/>
            </a:p>
          </p:txBody>
        </p:sp>
        <p:sp>
          <p:nvSpPr>
            <p:cNvPr id="13315" name="Text Box 3"/>
            <p:cNvSpPr txBox="1">
              <a:spLocks noChangeArrowheads="1"/>
            </p:cNvSpPr>
            <p:nvPr/>
          </p:nvSpPr>
          <p:spPr bwMode="auto">
            <a:xfrm>
              <a:off x="1084" y="1389"/>
              <a:ext cx="3696" cy="749"/>
            </a:xfrm>
            <a:prstGeom prst="rect">
              <a:avLst/>
            </a:prstGeom>
            <a:noFill/>
            <a:ln w="9525">
              <a:noFill/>
              <a:miter lim="800000"/>
              <a:headEnd/>
              <a:tailEnd/>
            </a:ln>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spcBef>
                  <a:spcPct val="50000"/>
                </a:spcBef>
              </a:pPr>
              <a:r>
                <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Black" pitchFamily="34" charset="0"/>
                </a:rPr>
                <a:t>VECTORS</a:t>
              </a:r>
              <a:endParaRPr lang="en-US" sz="7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grpSp>
      <p:sp>
        <p:nvSpPr>
          <p:cNvPr id="3" name="TextBox 2"/>
          <p:cNvSpPr txBox="1"/>
          <p:nvPr/>
        </p:nvSpPr>
        <p:spPr>
          <a:xfrm>
            <a:off x="7452320" y="6349970"/>
            <a:ext cx="1548822" cy="369332"/>
          </a:xfrm>
          <a:prstGeom prst="rect">
            <a:avLst/>
          </a:prstGeom>
          <a:noFill/>
        </p:spPr>
        <p:txBody>
          <a:bodyPr wrap="none" rtlCol="0">
            <a:spAutoFit/>
          </a:bodyPr>
          <a:lstStyle/>
          <a:p>
            <a:r>
              <a:rPr lang="en-US" sz="1800" dirty="0" smtClean="0">
                <a:latin typeface="Calibri" panose="020F0502020204030204" pitchFamily="34" charset="0"/>
              </a:rPr>
              <a:t>HPC/RPC 2017</a:t>
            </a:r>
            <a:endParaRPr lang="en-US" sz="180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827584" y="2282096"/>
            <a:ext cx="0" cy="3096344"/>
          </a:xfrm>
          <a:prstGeom prst="straightConnector1">
            <a:avLst/>
          </a:prstGeom>
          <a:ln>
            <a:solidFill>
              <a:srgbClr val="822E72"/>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827584" y="5378440"/>
            <a:ext cx="2952328" cy="0"/>
          </a:xfrm>
          <a:prstGeom prst="straightConnector1">
            <a:avLst/>
          </a:prstGeom>
          <a:ln>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123728" y="3002177"/>
            <a:ext cx="936104" cy="830997"/>
          </a:xfrm>
          <a:prstGeom prst="rect">
            <a:avLst/>
          </a:prstGeom>
          <a:noFill/>
        </p:spPr>
        <p:txBody>
          <a:bodyPr wrap="square" rtlCol="0">
            <a:spAutoFit/>
          </a:bodyPr>
          <a:lstStyle/>
          <a:p>
            <a:r>
              <a:rPr lang="en-US" dirty="0" smtClean="0"/>
              <a:t>(</a:t>
            </a:r>
            <a:r>
              <a:rPr lang="en-US" i="1" dirty="0" err="1" smtClean="0"/>
              <a:t>a</a:t>
            </a:r>
            <a:r>
              <a:rPr lang="en-US" dirty="0" err="1" smtClean="0"/>
              <a:t>,</a:t>
            </a:r>
            <a:r>
              <a:rPr lang="en-US" i="1" dirty="0" err="1" smtClean="0"/>
              <a:t>b</a:t>
            </a:r>
            <a:r>
              <a:rPr lang="en-US" dirty="0" smtClean="0"/>
              <a:t>)</a:t>
            </a:r>
          </a:p>
          <a:p>
            <a:r>
              <a:rPr lang="en-US" dirty="0" smtClean="0"/>
              <a:t>•</a:t>
            </a:r>
            <a:endParaRPr lang="en-US" dirty="0"/>
          </a:p>
        </p:txBody>
      </p:sp>
      <p:sp>
        <p:nvSpPr>
          <p:cNvPr id="8" name="TextBox 7"/>
          <p:cNvSpPr txBox="1"/>
          <p:nvPr/>
        </p:nvSpPr>
        <p:spPr>
          <a:xfrm>
            <a:off x="755576" y="841936"/>
            <a:ext cx="7848872" cy="646331"/>
          </a:xfrm>
          <a:prstGeom prst="rect">
            <a:avLst/>
          </a:prstGeom>
          <a:noFill/>
        </p:spPr>
        <p:txBody>
          <a:bodyPr wrap="square" rtlCol="0">
            <a:spAutoFit/>
          </a:bodyPr>
          <a:lstStyle/>
          <a:p>
            <a:r>
              <a:rPr lang="en-US" sz="3600" b="1" u="sng" dirty="0" smtClean="0">
                <a:solidFill>
                  <a:srgbClr val="00B0F0"/>
                </a:solidFill>
                <a:latin typeface="+mj-lt"/>
              </a:rPr>
              <a:t>Two – Dimensional Vectors </a:t>
            </a:r>
            <a:endParaRPr lang="en-US" sz="3600" b="1" u="sng" dirty="0">
              <a:solidFill>
                <a:srgbClr val="00B0F0"/>
              </a:solidFill>
              <a:latin typeface="+mj-lt"/>
            </a:endParaRPr>
          </a:p>
        </p:txBody>
      </p:sp>
      <p:sp>
        <p:nvSpPr>
          <p:cNvPr id="9" name="TextBox 8"/>
          <p:cNvSpPr txBox="1"/>
          <p:nvPr/>
        </p:nvSpPr>
        <p:spPr>
          <a:xfrm>
            <a:off x="4499992" y="1994064"/>
            <a:ext cx="4032448" cy="2308324"/>
          </a:xfrm>
          <a:prstGeom prst="rect">
            <a:avLst/>
          </a:prstGeom>
          <a:noFill/>
        </p:spPr>
        <p:txBody>
          <a:bodyPr wrap="square" rtlCol="0">
            <a:spAutoFit/>
          </a:bodyPr>
          <a:lstStyle/>
          <a:p>
            <a:r>
              <a:rPr lang="en-US" dirty="0" smtClean="0">
                <a:latin typeface="+mj-lt"/>
              </a:rPr>
              <a:t>While </a:t>
            </a:r>
            <a:r>
              <a:rPr lang="en-US" b="1" dirty="0" smtClean="0">
                <a:solidFill>
                  <a:srgbClr val="00B050"/>
                </a:solidFill>
                <a:latin typeface="+mj-lt"/>
              </a:rPr>
              <a:t>(</a:t>
            </a:r>
            <a:r>
              <a:rPr lang="en-US" b="1" dirty="0" err="1" smtClean="0">
                <a:solidFill>
                  <a:srgbClr val="00B050"/>
                </a:solidFill>
                <a:latin typeface="+mj-lt"/>
              </a:rPr>
              <a:t>a,b</a:t>
            </a:r>
            <a:r>
              <a:rPr lang="en-US" b="1" dirty="0" smtClean="0">
                <a:solidFill>
                  <a:srgbClr val="00B050"/>
                </a:solidFill>
                <a:latin typeface="+mj-lt"/>
              </a:rPr>
              <a:t>) </a:t>
            </a:r>
            <a:r>
              <a:rPr lang="en-US" dirty="0" smtClean="0">
                <a:latin typeface="+mj-lt"/>
              </a:rPr>
              <a:t>denotes a point on a plane it also represents a </a:t>
            </a:r>
            <a:r>
              <a:rPr lang="en-US" b="1" i="1" dirty="0" smtClean="0">
                <a:solidFill>
                  <a:schemeClr val="accent2"/>
                </a:solidFill>
                <a:latin typeface="+mj-lt"/>
              </a:rPr>
              <a:t>directed line segment</a:t>
            </a:r>
            <a:r>
              <a:rPr lang="en-US" dirty="0" smtClean="0">
                <a:latin typeface="+mj-lt"/>
              </a:rPr>
              <a:t> with its tail (initial point) at the origin (0,0) and the head (terminal point) at </a:t>
            </a:r>
            <a:r>
              <a:rPr lang="en-US" b="1" dirty="0" smtClean="0">
                <a:solidFill>
                  <a:srgbClr val="00B050"/>
                </a:solidFill>
                <a:latin typeface="+mj-lt"/>
              </a:rPr>
              <a:t>(</a:t>
            </a:r>
            <a:r>
              <a:rPr lang="en-US" b="1" dirty="0" err="1" smtClean="0">
                <a:solidFill>
                  <a:srgbClr val="00B050"/>
                </a:solidFill>
                <a:latin typeface="+mj-lt"/>
              </a:rPr>
              <a:t>a,b</a:t>
            </a:r>
            <a:r>
              <a:rPr lang="en-US" b="1" dirty="0" smtClean="0">
                <a:solidFill>
                  <a:srgbClr val="00B050"/>
                </a:solidFill>
                <a:latin typeface="+mj-lt"/>
              </a:rPr>
              <a:t>)</a:t>
            </a:r>
            <a:r>
              <a:rPr lang="en-US" b="1" dirty="0" smtClean="0">
                <a:latin typeface="+mj-lt"/>
              </a:rPr>
              <a:t>.</a:t>
            </a:r>
            <a:endParaRPr lang="en-US" b="1" dirty="0">
              <a:solidFill>
                <a:srgbClr val="00B050"/>
              </a:solidFill>
              <a:latin typeface="+mj-lt"/>
            </a:endParaRPr>
          </a:p>
        </p:txBody>
      </p:sp>
      <p:cxnSp>
        <p:nvCxnSpPr>
          <p:cNvPr id="12" name="Straight Arrow Connector 11"/>
          <p:cNvCxnSpPr/>
          <p:nvPr/>
        </p:nvCxnSpPr>
        <p:spPr>
          <a:xfrm flipV="1">
            <a:off x="827584" y="3578240"/>
            <a:ext cx="1440160" cy="18002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4499992" y="4370328"/>
                <a:ext cx="3672408" cy="1938992"/>
              </a:xfrm>
              <a:prstGeom prst="rect">
                <a:avLst/>
              </a:prstGeom>
              <a:noFill/>
            </p:spPr>
            <p:txBody>
              <a:bodyPr wrap="square" rtlCol="0">
                <a:spAutoFit/>
              </a:bodyPr>
              <a:lstStyle/>
              <a:p>
                <a:r>
                  <a:rPr lang="en-US" dirty="0" smtClean="0">
                    <a:latin typeface="+mj-lt"/>
                  </a:rPr>
                  <a:t>The vector has both </a:t>
                </a:r>
                <a:r>
                  <a:rPr lang="en-US" b="1" u="sng" dirty="0" smtClean="0">
                    <a:latin typeface="+mj-lt"/>
                  </a:rPr>
                  <a:t>magnitude</a:t>
                </a:r>
                <a:r>
                  <a:rPr lang="en-US" dirty="0" smtClean="0">
                    <a:latin typeface="+mj-lt"/>
                  </a:rPr>
                  <a:t> and </a:t>
                </a:r>
                <a:r>
                  <a:rPr lang="en-US" b="1" u="sng" dirty="0" smtClean="0">
                    <a:latin typeface="+mj-lt"/>
                  </a:rPr>
                  <a:t>direction</a:t>
                </a:r>
                <a:r>
                  <a:rPr lang="en-US" dirty="0" smtClean="0">
                    <a:latin typeface="+mj-lt"/>
                  </a:rPr>
                  <a:t> and is denoted as </a:t>
                </a:r>
                <a14:m>
                  <m:oMath xmlns:m="http://schemas.openxmlformats.org/officeDocument/2006/math">
                    <m:d>
                      <m:dPr>
                        <m:begChr m:val="⟨"/>
                        <m:endChr m:val="⟩"/>
                        <m:ctrlPr>
                          <a:rPr lang="en-US" b="1" i="1" smtClean="0">
                            <a:latin typeface="Cambria Math"/>
                          </a:rPr>
                        </m:ctrlPr>
                      </m:dPr>
                      <m:e>
                        <m:r>
                          <a:rPr lang="en-US" b="1" i="1" smtClean="0">
                            <a:latin typeface="Cambria Math"/>
                          </a:rPr>
                          <m:t>𝒂</m:t>
                        </m:r>
                        <m:r>
                          <a:rPr lang="en-US" b="1" i="1" smtClean="0">
                            <a:latin typeface="Cambria Math"/>
                          </a:rPr>
                          <m:t>, </m:t>
                        </m:r>
                        <m:r>
                          <a:rPr lang="en-US" b="1" i="1" smtClean="0">
                            <a:latin typeface="Cambria Math"/>
                          </a:rPr>
                          <m:t>𝒃</m:t>
                        </m:r>
                      </m:e>
                    </m:d>
                  </m:oMath>
                </a14:m>
                <a:r>
                  <a:rPr lang="en-US" b="1" dirty="0" smtClean="0">
                    <a:solidFill>
                      <a:srgbClr val="FF0000"/>
                    </a:solidFill>
                    <a:latin typeface="+mj-lt"/>
                  </a:rPr>
                  <a:t> </a:t>
                </a:r>
                <a:r>
                  <a:rPr lang="en-US" dirty="0" smtClean="0">
                    <a:latin typeface="+mj-lt"/>
                  </a:rPr>
                  <a:t>in order to distinguish from point </a:t>
                </a:r>
                <a:r>
                  <a:rPr lang="en-US" b="1" dirty="0" smtClean="0">
                    <a:solidFill>
                      <a:srgbClr val="00B050"/>
                    </a:solidFill>
                    <a:latin typeface="+mj-lt"/>
                  </a:rPr>
                  <a:t>(</a:t>
                </a:r>
                <a:r>
                  <a:rPr lang="en-US" b="1" dirty="0" err="1" smtClean="0">
                    <a:solidFill>
                      <a:srgbClr val="00B050"/>
                    </a:solidFill>
                    <a:latin typeface="+mj-lt"/>
                  </a:rPr>
                  <a:t>a,b</a:t>
                </a:r>
                <a:r>
                  <a:rPr lang="en-US" b="1" dirty="0" smtClean="0">
                    <a:solidFill>
                      <a:srgbClr val="00B050"/>
                    </a:solidFill>
                    <a:latin typeface="+mj-lt"/>
                  </a:rPr>
                  <a:t>)</a:t>
                </a:r>
                <a:r>
                  <a:rPr lang="en-US" b="1" dirty="0" smtClean="0">
                    <a:latin typeface="+mj-lt"/>
                  </a:rPr>
                  <a:t>.</a:t>
                </a:r>
                <a:endParaRPr lang="en-US" b="1" dirty="0">
                  <a:solidFill>
                    <a:srgbClr val="00B050"/>
                  </a:solidFill>
                  <a:latin typeface="+mj-lt"/>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499992" y="4370328"/>
                <a:ext cx="3672408" cy="1938992"/>
              </a:xfrm>
              <a:prstGeom prst="rect">
                <a:avLst/>
              </a:prstGeom>
              <a:blipFill rotWithShape="1">
                <a:blip r:embed="rId3"/>
                <a:stretch>
                  <a:fillRect l="-2488" t="-2516" b="-62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672709" y="4296439"/>
                <a:ext cx="1296144" cy="461665"/>
              </a:xfrm>
              <a:prstGeom prst="rect">
                <a:avLst/>
              </a:prstGeom>
              <a:noFill/>
            </p:spPr>
            <p:txBody>
              <a:bodyPr wrap="square" rtlCol="0">
                <a:spAutoFit/>
              </a:bodyPr>
              <a:lstStyle/>
              <a:p>
                <a:r>
                  <a:rPr lang="en-US" b="1" i="1" dirty="0" smtClean="0"/>
                  <a:t>v</a:t>
                </a:r>
                <a:r>
                  <a:rPr lang="en-US" dirty="0" smtClean="0"/>
                  <a:t> =</a:t>
                </a:r>
                <a14:m>
                  <m:oMath xmlns:m="http://schemas.openxmlformats.org/officeDocument/2006/math">
                    <m:d>
                      <m:dPr>
                        <m:begChr m:val="⟨"/>
                        <m:endChr m:val="⟩"/>
                        <m:ctrlPr>
                          <a:rPr lang="en-US" i="1" dirty="0" smtClean="0">
                            <a:latin typeface="Cambria Math"/>
                          </a:rPr>
                        </m:ctrlPr>
                      </m:dPr>
                      <m:e>
                        <m:r>
                          <a:rPr lang="en-US" b="0" i="1" dirty="0" smtClean="0">
                            <a:latin typeface="Cambria Math"/>
                          </a:rPr>
                          <m:t>𝑎</m:t>
                        </m:r>
                        <m:r>
                          <a:rPr lang="en-US" b="0" i="1" dirty="0" smtClean="0">
                            <a:latin typeface="Cambria Math"/>
                          </a:rPr>
                          <m:t>, </m:t>
                        </m:r>
                        <m:r>
                          <a:rPr lang="en-US" b="0" i="1" dirty="0" smtClean="0">
                            <a:latin typeface="Cambria Math"/>
                          </a:rPr>
                          <m:t>𝑏</m:t>
                        </m:r>
                      </m:e>
                    </m:d>
                  </m:oMath>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1672709" y="4296439"/>
                <a:ext cx="1296144" cy="461665"/>
              </a:xfrm>
              <a:prstGeom prst="rect">
                <a:avLst/>
              </a:prstGeom>
              <a:blipFill rotWithShape="1">
                <a:blip r:embed="rId4"/>
                <a:stretch>
                  <a:fillRect l="-7042" t="-10526" b="-28947"/>
                </a:stretch>
              </a:blipFill>
            </p:spPr>
            <p:txBody>
              <a:bodyPr/>
              <a:lstStyle/>
              <a:p>
                <a:r>
                  <a:rPr lang="en-US">
                    <a:noFill/>
                  </a:rPr>
                  <a:t> </a:t>
                </a:r>
              </a:p>
            </p:txBody>
          </p:sp>
        </mc:Fallback>
      </mc:AlternateContent>
      <p:sp>
        <p:nvSpPr>
          <p:cNvPr id="10" name="TextBox 9"/>
          <p:cNvSpPr txBox="1"/>
          <p:nvPr/>
        </p:nvSpPr>
        <p:spPr>
          <a:xfrm>
            <a:off x="467544" y="5394702"/>
            <a:ext cx="936104" cy="338554"/>
          </a:xfrm>
          <a:prstGeom prst="rect">
            <a:avLst/>
          </a:prstGeom>
          <a:noFill/>
        </p:spPr>
        <p:txBody>
          <a:bodyPr wrap="square" rtlCol="0">
            <a:spAutoFit/>
          </a:bodyPr>
          <a:lstStyle/>
          <a:p>
            <a:r>
              <a:rPr lang="en-US" sz="1600" dirty="0" smtClean="0"/>
              <a:t>(0,0)</a:t>
            </a:r>
            <a:endParaRPr lang="en-US" sz="1600" dirty="0"/>
          </a:p>
        </p:txBody>
      </p:sp>
      <p:sp>
        <p:nvSpPr>
          <p:cNvPr id="11" name="TextBox 10"/>
          <p:cNvSpPr txBox="1"/>
          <p:nvPr/>
        </p:nvSpPr>
        <p:spPr>
          <a:xfrm>
            <a:off x="611560" y="1974319"/>
            <a:ext cx="504056" cy="307777"/>
          </a:xfrm>
          <a:prstGeom prst="rect">
            <a:avLst/>
          </a:prstGeom>
          <a:noFill/>
        </p:spPr>
        <p:txBody>
          <a:bodyPr wrap="square" rtlCol="0">
            <a:spAutoFit/>
          </a:bodyPr>
          <a:lstStyle/>
          <a:p>
            <a:r>
              <a:rPr lang="en-US" sz="1400" dirty="0" smtClean="0"/>
              <a:t>  y</a:t>
            </a:r>
            <a:endParaRPr lang="en-US" sz="1400" dirty="0"/>
          </a:p>
        </p:txBody>
      </p:sp>
      <p:sp>
        <p:nvSpPr>
          <p:cNvPr id="13" name="TextBox 12"/>
          <p:cNvSpPr txBox="1"/>
          <p:nvPr/>
        </p:nvSpPr>
        <p:spPr>
          <a:xfrm>
            <a:off x="3851920" y="5162416"/>
            <a:ext cx="432048" cy="307777"/>
          </a:xfrm>
          <a:prstGeom prst="rect">
            <a:avLst/>
          </a:prstGeom>
          <a:noFill/>
        </p:spPr>
        <p:txBody>
          <a:bodyPr wrap="square" rtlCol="0">
            <a:spAutoFit/>
          </a:bodyPr>
          <a:lstStyle/>
          <a:p>
            <a:r>
              <a:rPr lang="en-US" sz="1400" dirty="0" smtClean="0"/>
              <a:t>x</a:t>
            </a:r>
            <a:endParaRPr lang="en-US" sz="1400" dirty="0"/>
          </a:p>
        </p:txBody>
      </p:sp>
      <p:sp>
        <p:nvSpPr>
          <p:cNvPr id="2" name="TextBox 1"/>
          <p:cNvSpPr txBox="1"/>
          <p:nvPr/>
        </p:nvSpPr>
        <p:spPr>
          <a:xfrm>
            <a:off x="1331640" y="3433064"/>
            <a:ext cx="740908" cy="400110"/>
          </a:xfrm>
          <a:prstGeom prst="rect">
            <a:avLst/>
          </a:prstGeom>
          <a:noFill/>
        </p:spPr>
        <p:txBody>
          <a:bodyPr wrap="none" rtlCol="0">
            <a:spAutoFit/>
          </a:bodyPr>
          <a:lstStyle/>
          <a:p>
            <a:r>
              <a:rPr lang="en-US" sz="2000" b="1" dirty="0" smtClean="0">
                <a:solidFill>
                  <a:srgbClr val="0070C0"/>
                </a:solidFill>
                <a:latin typeface="+mj-lt"/>
              </a:rPr>
              <a:t>Head</a:t>
            </a:r>
            <a:endParaRPr lang="en-US" sz="2000" b="1" dirty="0">
              <a:solidFill>
                <a:srgbClr val="0070C0"/>
              </a:solidFill>
              <a:latin typeface="+mj-lt"/>
            </a:endParaRPr>
          </a:p>
        </p:txBody>
      </p:sp>
      <p:sp>
        <p:nvSpPr>
          <p:cNvPr id="14" name="TextBox 13"/>
          <p:cNvSpPr txBox="1"/>
          <p:nvPr/>
        </p:nvSpPr>
        <p:spPr>
          <a:xfrm>
            <a:off x="323528" y="5085184"/>
            <a:ext cx="543547" cy="400110"/>
          </a:xfrm>
          <a:prstGeom prst="rect">
            <a:avLst/>
          </a:prstGeom>
          <a:noFill/>
        </p:spPr>
        <p:txBody>
          <a:bodyPr wrap="none" rtlCol="0">
            <a:spAutoFit/>
          </a:bodyPr>
          <a:lstStyle/>
          <a:p>
            <a:r>
              <a:rPr lang="en-US" sz="2000" b="1" dirty="0" smtClean="0">
                <a:solidFill>
                  <a:srgbClr val="0070C0"/>
                </a:solidFill>
                <a:latin typeface="+mj-lt"/>
              </a:rPr>
              <a:t>Tail</a:t>
            </a:r>
            <a:endParaRPr lang="en-US" sz="2000" b="1" dirty="0">
              <a:solidFill>
                <a:srgbClr val="0070C0"/>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1000"/>
                                        <p:tgtEl>
                                          <p:spTgt spid="1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ox(in)">
                                      <p:cBhvr>
                                        <p:cTn id="18" dur="500"/>
                                        <p:tgtEl>
                                          <p:spTgt spid="19"/>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grpId="1"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plus(in)">
                                      <p:cBhvr>
                                        <p:cTn id="31"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1"/>
      <p:bldP spid="19" grpId="0"/>
      <p:bldP spid="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51111"/>
            <a:ext cx="8424936" cy="461665"/>
          </a:xfrm>
          <a:prstGeom prst="rect">
            <a:avLst/>
          </a:prstGeom>
          <a:noFill/>
        </p:spPr>
        <p:txBody>
          <a:bodyPr wrap="square" rtlCol="0">
            <a:spAutoFit/>
          </a:bodyPr>
          <a:lstStyle/>
          <a:p>
            <a:r>
              <a:rPr lang="en-US" b="1" u="sng" dirty="0" smtClean="0">
                <a:latin typeface="+mj-lt"/>
              </a:rPr>
              <a:t>DEFINITION</a:t>
            </a:r>
            <a:r>
              <a:rPr lang="en-US" b="1" dirty="0" smtClean="0">
                <a:latin typeface="+mj-lt"/>
              </a:rPr>
              <a:t>:  Two-Dimensional Vector</a:t>
            </a:r>
            <a:endParaRPr lang="en-US" b="1" dirty="0">
              <a:latin typeface="+mj-lt"/>
            </a:endParaRPr>
          </a:p>
        </p:txBody>
      </p:sp>
      <mc:AlternateContent xmlns:mc="http://schemas.openxmlformats.org/markup-compatibility/2006" xmlns:a14="http://schemas.microsoft.com/office/drawing/2010/main">
        <mc:Choice Requires="a14">
          <p:sp>
            <p:nvSpPr>
              <p:cNvPr id="3" name="TextBox 2"/>
              <p:cNvSpPr txBox="1"/>
              <p:nvPr/>
            </p:nvSpPr>
            <p:spPr>
              <a:xfrm>
                <a:off x="395536" y="1877923"/>
                <a:ext cx="8208912" cy="830997"/>
              </a:xfrm>
              <a:prstGeom prst="rect">
                <a:avLst/>
              </a:prstGeom>
              <a:noFill/>
            </p:spPr>
            <p:txBody>
              <a:bodyPr wrap="square" rtlCol="0">
                <a:spAutoFit/>
              </a:bodyPr>
              <a:lstStyle/>
              <a:p>
                <a:r>
                  <a:rPr lang="en-US" dirty="0" smtClean="0">
                    <a:latin typeface="+mj-lt"/>
                  </a:rPr>
                  <a:t>A 2-D vector, </a:t>
                </a:r>
                <a:r>
                  <a:rPr lang="en-US" b="1" i="1" dirty="0" smtClean="0">
                    <a:latin typeface="+mj-lt"/>
                  </a:rPr>
                  <a:t>v</a:t>
                </a:r>
                <a:r>
                  <a:rPr lang="en-US" dirty="0" smtClean="0">
                    <a:latin typeface="+mj-lt"/>
                  </a:rPr>
                  <a:t>, is an ordered pair of real numbers in component form </a:t>
                </a:r>
                <a14:m>
                  <m:oMath xmlns:m="http://schemas.openxmlformats.org/officeDocument/2006/math">
                    <m:d>
                      <m:dPr>
                        <m:begChr m:val="⟨"/>
                        <m:endChr m:val="⟩"/>
                        <m:ctrlPr>
                          <a:rPr lang="en-US" i="1" dirty="0" smtClean="0">
                            <a:latin typeface="Cambria Math"/>
                          </a:rPr>
                        </m:ctrlPr>
                      </m:dPr>
                      <m:e>
                        <m:r>
                          <a:rPr lang="en-US" b="0" i="1" dirty="0" smtClean="0">
                            <a:latin typeface="Cambria Math"/>
                          </a:rPr>
                          <m:t>𝑎</m:t>
                        </m:r>
                        <m:r>
                          <a:rPr lang="en-US" b="0" i="1" dirty="0" smtClean="0">
                            <a:latin typeface="Cambria Math"/>
                          </a:rPr>
                          <m:t>, </m:t>
                        </m:r>
                        <m:r>
                          <a:rPr lang="en-US" b="0" i="1" dirty="0" smtClean="0">
                            <a:latin typeface="Cambria Math"/>
                          </a:rPr>
                          <m:t>𝑏</m:t>
                        </m:r>
                      </m:e>
                    </m:d>
                    <m:r>
                      <a:rPr lang="en-US" i="1" dirty="0" smtClean="0">
                        <a:latin typeface="Cambria Math"/>
                      </a:rPr>
                      <m:t>.</m:t>
                    </m:r>
                  </m:oMath>
                </a14:m>
                <a:endParaRPr lang="en-US" dirty="0">
                  <a:latin typeface="+mj-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95536" y="1877923"/>
                <a:ext cx="8208912" cy="830997"/>
              </a:xfrm>
              <a:prstGeom prst="rect">
                <a:avLst/>
              </a:prstGeom>
              <a:blipFill rotWithShape="1">
                <a:blip r:embed="rId3"/>
                <a:stretch>
                  <a:fillRect l="-1189" t="-5882" r="-743" b="-16176"/>
                </a:stretch>
              </a:blipFill>
            </p:spPr>
            <p:txBody>
              <a:bodyPr/>
              <a:lstStyle/>
              <a:p>
                <a:r>
                  <a:rPr lang="en-US">
                    <a:noFill/>
                  </a:rPr>
                  <a:t> </a:t>
                </a:r>
              </a:p>
            </p:txBody>
          </p:sp>
        </mc:Fallback>
      </mc:AlternateContent>
      <p:sp>
        <p:nvSpPr>
          <p:cNvPr id="5" name="TextBox 4"/>
          <p:cNvSpPr txBox="1"/>
          <p:nvPr/>
        </p:nvSpPr>
        <p:spPr>
          <a:xfrm>
            <a:off x="395536" y="2823319"/>
            <a:ext cx="8280920" cy="461665"/>
          </a:xfrm>
          <a:prstGeom prst="rect">
            <a:avLst/>
          </a:prstGeom>
          <a:noFill/>
        </p:spPr>
        <p:txBody>
          <a:bodyPr wrap="square" rtlCol="0">
            <a:spAutoFit/>
          </a:bodyPr>
          <a:lstStyle/>
          <a:p>
            <a:r>
              <a:rPr lang="en-US" dirty="0" smtClean="0">
                <a:latin typeface="+mj-lt"/>
              </a:rPr>
              <a:t>The numbers </a:t>
            </a:r>
            <a:r>
              <a:rPr lang="en-US" i="1" dirty="0" smtClean="0">
                <a:latin typeface="+mj-lt"/>
              </a:rPr>
              <a:t>a, b </a:t>
            </a:r>
            <a:r>
              <a:rPr lang="en-US" dirty="0" smtClean="0">
                <a:latin typeface="+mj-lt"/>
              </a:rPr>
              <a:t>are the </a:t>
            </a:r>
            <a:r>
              <a:rPr lang="en-US" b="1" u="sng" dirty="0" smtClean="0">
                <a:latin typeface="+mj-lt"/>
              </a:rPr>
              <a:t>components</a:t>
            </a:r>
            <a:r>
              <a:rPr lang="en-US" dirty="0" smtClean="0">
                <a:latin typeface="+mj-lt"/>
              </a:rPr>
              <a:t> of the vector </a:t>
            </a:r>
            <a:r>
              <a:rPr lang="en-US" b="1" dirty="0" smtClean="0">
                <a:latin typeface="+mj-lt"/>
              </a:rPr>
              <a:t>v</a:t>
            </a:r>
            <a:r>
              <a:rPr lang="en-US" dirty="0" smtClean="0">
                <a:latin typeface="+mj-lt"/>
              </a:rPr>
              <a:t>.</a:t>
            </a:r>
            <a:endParaRPr lang="en-US" dirty="0">
              <a:latin typeface="+mj-lt"/>
            </a:endParaRPr>
          </a:p>
        </p:txBody>
      </p:sp>
      <mc:AlternateContent xmlns:mc="http://schemas.openxmlformats.org/markup-compatibility/2006" xmlns:a14="http://schemas.microsoft.com/office/drawing/2010/main">
        <mc:Choice Requires="a14">
          <p:sp>
            <p:nvSpPr>
              <p:cNvPr id="6" name="TextBox 5"/>
              <p:cNvSpPr txBox="1"/>
              <p:nvPr/>
            </p:nvSpPr>
            <p:spPr>
              <a:xfrm>
                <a:off x="395536" y="3390091"/>
                <a:ext cx="8352928" cy="830997"/>
              </a:xfrm>
              <a:prstGeom prst="rect">
                <a:avLst/>
              </a:prstGeom>
              <a:noFill/>
            </p:spPr>
            <p:txBody>
              <a:bodyPr wrap="square" rtlCol="0">
                <a:spAutoFit/>
              </a:bodyPr>
              <a:lstStyle/>
              <a:p>
                <a:r>
                  <a:rPr lang="en-US" dirty="0" smtClean="0">
                    <a:latin typeface="+mj-lt"/>
                  </a:rPr>
                  <a:t>The standard representation (also known as “</a:t>
                </a:r>
                <a:r>
                  <a:rPr lang="en-US" b="1" dirty="0" smtClean="0">
                    <a:solidFill>
                      <a:srgbClr val="FF0000"/>
                    </a:solidFill>
                    <a:latin typeface="+mj-lt"/>
                  </a:rPr>
                  <a:t>component form</a:t>
                </a:r>
                <a:r>
                  <a:rPr lang="en-US" dirty="0" smtClean="0">
                    <a:latin typeface="+mj-lt"/>
                  </a:rPr>
                  <a:t>”) of vector </a:t>
                </a:r>
                <a14:m>
                  <m:oMath xmlns:m="http://schemas.openxmlformats.org/officeDocument/2006/math">
                    <m:d>
                      <m:dPr>
                        <m:begChr m:val="⟨"/>
                        <m:endChr m:val="⟩"/>
                        <m:ctrlPr>
                          <a:rPr lang="en-US" i="1" dirty="0">
                            <a:latin typeface="Cambria Math"/>
                          </a:rPr>
                        </m:ctrlPr>
                      </m:dPr>
                      <m:e>
                        <m:r>
                          <a:rPr lang="en-US" i="1" dirty="0">
                            <a:latin typeface="Cambria Math"/>
                          </a:rPr>
                          <m:t>𝑎</m:t>
                        </m:r>
                        <m:r>
                          <a:rPr lang="en-US" i="1" dirty="0">
                            <a:latin typeface="Cambria Math"/>
                          </a:rPr>
                          <m:t>, </m:t>
                        </m:r>
                        <m:r>
                          <a:rPr lang="en-US" i="1" dirty="0">
                            <a:latin typeface="Cambria Math"/>
                          </a:rPr>
                          <m:t>𝑏</m:t>
                        </m:r>
                      </m:e>
                    </m:d>
                  </m:oMath>
                </a14:m>
                <a:r>
                  <a:rPr lang="en-US" dirty="0" smtClean="0">
                    <a:latin typeface="+mj-lt"/>
                  </a:rPr>
                  <a:t> is the arrow from the origin (0,0) to point (</a:t>
                </a:r>
                <a:r>
                  <a:rPr lang="en-US" dirty="0" err="1" smtClean="0">
                    <a:latin typeface="+mj-lt"/>
                  </a:rPr>
                  <a:t>a,b</a:t>
                </a:r>
                <a:r>
                  <a:rPr lang="en-US" dirty="0" smtClean="0">
                    <a:latin typeface="+mj-lt"/>
                  </a:rPr>
                  <a:t>). </a:t>
                </a:r>
                <a:endParaRPr lang="en-US" dirty="0">
                  <a:latin typeface="+mj-l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95536" y="3390091"/>
                <a:ext cx="8352928" cy="830997"/>
              </a:xfrm>
              <a:prstGeom prst="rect">
                <a:avLst/>
              </a:prstGeom>
              <a:blipFill rotWithShape="1">
                <a:blip r:embed="rId4"/>
                <a:stretch>
                  <a:fillRect l="-1168" t="-5882" b="-16176"/>
                </a:stretch>
              </a:blipFill>
            </p:spPr>
            <p:txBody>
              <a:bodyPr/>
              <a:lstStyle/>
              <a:p>
                <a:r>
                  <a:rPr lang="en-US">
                    <a:noFill/>
                  </a:rPr>
                  <a:t> </a:t>
                </a:r>
              </a:p>
            </p:txBody>
          </p:sp>
        </mc:Fallback>
      </mc:AlternateContent>
      <p:sp>
        <p:nvSpPr>
          <p:cNvPr id="7" name="TextBox 6"/>
          <p:cNvSpPr txBox="1"/>
          <p:nvPr/>
        </p:nvSpPr>
        <p:spPr>
          <a:xfrm>
            <a:off x="395536" y="4293096"/>
            <a:ext cx="8136904" cy="461665"/>
          </a:xfrm>
          <a:prstGeom prst="rect">
            <a:avLst/>
          </a:prstGeom>
          <a:noFill/>
        </p:spPr>
        <p:txBody>
          <a:bodyPr wrap="square" rtlCol="0">
            <a:spAutoFit/>
          </a:bodyPr>
          <a:lstStyle/>
          <a:p>
            <a:r>
              <a:rPr lang="en-US" dirty="0" smtClean="0">
                <a:latin typeface="+mj-lt"/>
              </a:rPr>
              <a:t>The </a:t>
            </a:r>
            <a:r>
              <a:rPr lang="en-US" b="1" dirty="0" smtClean="0">
                <a:solidFill>
                  <a:schemeClr val="accent6">
                    <a:lumMod val="75000"/>
                  </a:schemeClr>
                </a:solidFill>
                <a:latin typeface="+mj-lt"/>
              </a:rPr>
              <a:t>magnitude</a:t>
            </a:r>
            <a:r>
              <a:rPr lang="en-US" dirty="0" smtClean="0">
                <a:latin typeface="+mj-lt"/>
              </a:rPr>
              <a:t> of  </a:t>
            </a:r>
            <a:r>
              <a:rPr lang="en-US" b="1" i="1" dirty="0" smtClean="0">
                <a:latin typeface="+mj-lt"/>
              </a:rPr>
              <a:t>v</a:t>
            </a:r>
            <a:r>
              <a:rPr lang="en-US" dirty="0" smtClean="0">
                <a:latin typeface="+mj-lt"/>
              </a:rPr>
              <a:t> is the length of the line segment.</a:t>
            </a:r>
            <a:endParaRPr lang="en-US" dirty="0">
              <a:latin typeface="+mj-lt"/>
            </a:endParaRPr>
          </a:p>
        </p:txBody>
      </p:sp>
      <p:sp>
        <p:nvSpPr>
          <p:cNvPr id="8" name="TextBox 7"/>
          <p:cNvSpPr txBox="1"/>
          <p:nvPr/>
        </p:nvSpPr>
        <p:spPr>
          <a:xfrm>
            <a:off x="395536" y="4869160"/>
            <a:ext cx="8136904" cy="830997"/>
          </a:xfrm>
          <a:prstGeom prst="rect">
            <a:avLst/>
          </a:prstGeom>
          <a:noFill/>
        </p:spPr>
        <p:txBody>
          <a:bodyPr wrap="square" rtlCol="0">
            <a:spAutoFit/>
          </a:bodyPr>
          <a:lstStyle/>
          <a:p>
            <a:r>
              <a:rPr lang="en-US" dirty="0" smtClean="0">
                <a:latin typeface="+mj-lt"/>
              </a:rPr>
              <a:t>The </a:t>
            </a:r>
            <a:r>
              <a:rPr lang="en-US" b="1" dirty="0" smtClean="0">
                <a:solidFill>
                  <a:schemeClr val="accent6">
                    <a:lumMod val="75000"/>
                  </a:schemeClr>
                </a:solidFill>
                <a:latin typeface="+mj-lt"/>
              </a:rPr>
              <a:t>direction</a:t>
            </a:r>
            <a:r>
              <a:rPr lang="en-US" dirty="0" smtClean="0">
                <a:latin typeface="+mj-lt"/>
              </a:rPr>
              <a:t> of </a:t>
            </a:r>
            <a:r>
              <a:rPr lang="en-US" b="1" i="1" dirty="0" smtClean="0">
                <a:latin typeface="+mj-lt"/>
              </a:rPr>
              <a:t>v</a:t>
            </a:r>
            <a:r>
              <a:rPr lang="en-US" dirty="0" smtClean="0">
                <a:latin typeface="+mj-lt"/>
              </a:rPr>
              <a:t> is the direction (given as an angle measure) that the arrow is pointing.</a:t>
            </a:r>
            <a:endParaRPr lang="en-US" dirty="0">
              <a:latin typeface="+mj-lt"/>
            </a:endParaRPr>
          </a:p>
        </p:txBody>
      </p:sp>
      <mc:AlternateContent xmlns:mc="http://schemas.openxmlformats.org/markup-compatibility/2006" xmlns:a14="http://schemas.microsoft.com/office/drawing/2010/main">
        <mc:Choice Requires="a14">
          <p:sp>
            <p:nvSpPr>
              <p:cNvPr id="9" name="TextBox 8"/>
              <p:cNvSpPr txBox="1"/>
              <p:nvPr/>
            </p:nvSpPr>
            <p:spPr>
              <a:xfrm>
                <a:off x="467544" y="5703639"/>
                <a:ext cx="8352928" cy="461665"/>
              </a:xfrm>
              <a:prstGeom prst="rect">
                <a:avLst/>
              </a:prstGeom>
              <a:noFill/>
            </p:spPr>
            <p:txBody>
              <a:bodyPr wrap="square" rtlCol="0">
                <a:spAutoFit/>
              </a:bodyPr>
              <a:lstStyle/>
              <a:p>
                <a:r>
                  <a:rPr lang="en-US" dirty="0" smtClean="0">
                    <a:latin typeface="+mj-lt"/>
                  </a:rPr>
                  <a:t>Zero vector,  </a:t>
                </a:r>
                <a:r>
                  <a:rPr lang="en-US" b="1" dirty="0" smtClean="0">
                    <a:latin typeface="+mj-lt"/>
                  </a:rPr>
                  <a:t>0</a:t>
                </a:r>
                <a:r>
                  <a:rPr lang="en-US" dirty="0" smtClean="0">
                    <a:latin typeface="+mj-lt"/>
                  </a:rPr>
                  <a:t> = </a:t>
                </a:r>
                <a14:m>
                  <m:oMath xmlns:m="http://schemas.openxmlformats.org/officeDocument/2006/math">
                    <m:d>
                      <m:dPr>
                        <m:begChr m:val="⟨"/>
                        <m:endChr m:val="⟩"/>
                        <m:ctrlPr>
                          <a:rPr lang="en-US" i="1" smtClean="0">
                            <a:latin typeface="Cambria Math"/>
                          </a:rPr>
                        </m:ctrlPr>
                      </m:dPr>
                      <m:e>
                        <m:r>
                          <a:rPr lang="en-US" b="0" i="1" smtClean="0">
                            <a:latin typeface="Cambria Math"/>
                          </a:rPr>
                          <m:t>0, 0</m:t>
                        </m:r>
                      </m:e>
                    </m:d>
                  </m:oMath>
                </a14:m>
                <a:r>
                  <a:rPr lang="en-US" dirty="0" smtClean="0">
                    <a:latin typeface="+mj-lt"/>
                  </a:rPr>
                  <a:t> has no length or direction</a:t>
                </a:r>
                <a:endParaRPr lang="en-US" dirty="0">
                  <a:latin typeface="+mj-lt"/>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467544" y="5703639"/>
                <a:ext cx="8352928" cy="461665"/>
              </a:xfrm>
              <a:prstGeom prst="rect">
                <a:avLst/>
              </a:prstGeom>
              <a:blipFill rotWithShape="1">
                <a:blip r:embed="rId5"/>
                <a:stretch>
                  <a:fillRect l="-1168" t="-10667" b="-30667"/>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flipV="1">
            <a:off x="2234928" y="1522189"/>
            <a:ext cx="4351337" cy="3595688"/>
          </a:xfrm>
          <a:prstGeom prst="line">
            <a:avLst/>
          </a:prstGeom>
          <a:noFill/>
          <a:ln w="76200">
            <a:solidFill>
              <a:schemeClr val="accent2"/>
            </a:solidFill>
            <a:round/>
            <a:headEnd type="oval" w="med" len="med"/>
            <a:tailEnd type="stealth" w="med" len="lg"/>
          </a:ln>
        </p:spPr>
        <p:txBody>
          <a:bodyPr/>
          <a:lstStyle/>
          <a:p>
            <a:endParaRPr lang="en-US"/>
          </a:p>
        </p:txBody>
      </p:sp>
      <p:sp>
        <p:nvSpPr>
          <p:cNvPr id="4099" name="Oval 3"/>
          <p:cNvSpPr>
            <a:spLocks noChangeArrowheads="1"/>
          </p:cNvSpPr>
          <p:nvPr/>
        </p:nvSpPr>
        <p:spPr bwMode="auto">
          <a:xfrm>
            <a:off x="6481490" y="1409477"/>
            <a:ext cx="204788" cy="204787"/>
          </a:xfrm>
          <a:prstGeom prst="ellipse">
            <a:avLst/>
          </a:prstGeom>
          <a:solidFill>
            <a:srgbClr val="FF6600"/>
          </a:solidFill>
          <a:ln w="12700">
            <a:solidFill>
              <a:schemeClr val="tx1"/>
            </a:solidFill>
            <a:round/>
            <a:headEnd/>
            <a:tailEnd/>
          </a:ln>
        </p:spPr>
        <p:txBody>
          <a:bodyPr wrap="none" anchor="ctr"/>
          <a:lstStyle/>
          <a:p>
            <a:endParaRPr lang="en-US"/>
          </a:p>
        </p:txBody>
      </p:sp>
      <p:sp>
        <p:nvSpPr>
          <p:cNvPr id="4100" name="Rectangle 4"/>
          <p:cNvSpPr>
            <a:spLocks noChangeArrowheads="1"/>
          </p:cNvSpPr>
          <p:nvPr/>
        </p:nvSpPr>
        <p:spPr bwMode="auto">
          <a:xfrm>
            <a:off x="1695178" y="5157564"/>
            <a:ext cx="935037" cy="64770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3600" b="1" i="1">
                <a:solidFill>
                  <a:srgbClr val="800000"/>
                </a:solidFill>
              </a:rPr>
              <a:t>P</a:t>
            </a:r>
            <a:r>
              <a:rPr lang="en-US" sz="1800" b="1">
                <a:solidFill>
                  <a:srgbClr val="800000"/>
                </a:solidFill>
              </a:rPr>
              <a:t>1</a:t>
            </a:r>
            <a:endParaRPr lang="en-US" sz="3600" b="1" i="1">
              <a:solidFill>
                <a:srgbClr val="800000"/>
              </a:solidFill>
            </a:endParaRPr>
          </a:p>
        </p:txBody>
      </p:sp>
      <p:sp>
        <p:nvSpPr>
          <p:cNvPr id="4101" name="Rectangle 5"/>
          <p:cNvSpPr>
            <a:spLocks noChangeArrowheads="1"/>
          </p:cNvSpPr>
          <p:nvPr/>
        </p:nvSpPr>
        <p:spPr bwMode="auto">
          <a:xfrm>
            <a:off x="6446565" y="837977"/>
            <a:ext cx="733425" cy="646112"/>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3600" b="1" i="1">
                <a:solidFill>
                  <a:srgbClr val="800000"/>
                </a:solidFill>
              </a:rPr>
              <a:t>P</a:t>
            </a:r>
            <a:r>
              <a:rPr lang="en-US" sz="1800" b="1">
                <a:solidFill>
                  <a:srgbClr val="800000"/>
                </a:solidFill>
              </a:rPr>
              <a:t>2</a:t>
            </a:r>
            <a:endParaRPr lang="en-US" sz="3600" b="1" i="1">
              <a:solidFill>
                <a:srgbClr val="800000"/>
              </a:solidFill>
            </a:endParaRPr>
          </a:p>
        </p:txBody>
      </p:sp>
      <p:sp>
        <p:nvSpPr>
          <p:cNvPr id="4102" name="Rectangle 6"/>
          <p:cNvSpPr>
            <a:spLocks noChangeArrowheads="1"/>
          </p:cNvSpPr>
          <p:nvPr/>
        </p:nvSpPr>
        <p:spPr bwMode="auto">
          <a:xfrm>
            <a:off x="1331640" y="4243164"/>
            <a:ext cx="1582738" cy="822325"/>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b="1" dirty="0">
                <a:solidFill>
                  <a:srgbClr val="800000"/>
                </a:solidFill>
                <a:latin typeface="Arial" charset="0"/>
              </a:rPr>
              <a:t>Initial Point</a:t>
            </a:r>
          </a:p>
        </p:txBody>
      </p:sp>
      <p:sp>
        <p:nvSpPr>
          <p:cNvPr id="4103" name="Rectangle 7"/>
          <p:cNvSpPr>
            <a:spLocks noChangeArrowheads="1"/>
          </p:cNvSpPr>
          <p:nvPr/>
        </p:nvSpPr>
        <p:spPr bwMode="auto">
          <a:xfrm>
            <a:off x="6343378" y="1755552"/>
            <a:ext cx="1844675" cy="822325"/>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b="1">
                <a:solidFill>
                  <a:srgbClr val="800000"/>
                </a:solidFill>
                <a:latin typeface="Arial" charset="0"/>
              </a:rPr>
              <a:t>Terminal Point</a:t>
            </a:r>
          </a:p>
        </p:txBody>
      </p:sp>
      <p:sp>
        <p:nvSpPr>
          <p:cNvPr id="4104" name="Text Box 8"/>
          <p:cNvSpPr txBox="1">
            <a:spLocks noChangeArrowheads="1"/>
          </p:cNvSpPr>
          <p:nvPr/>
        </p:nvSpPr>
        <p:spPr bwMode="auto">
          <a:xfrm rot="19254282">
            <a:off x="2169840" y="2490564"/>
            <a:ext cx="5105400" cy="457200"/>
          </a:xfrm>
          <a:prstGeom prst="rect">
            <a:avLst/>
          </a:prstGeom>
          <a:noFill/>
          <a:ln w="9525">
            <a:noFill/>
            <a:miter lim="800000"/>
            <a:headEnd/>
            <a:tailEnd/>
          </a:ln>
        </p:spPr>
        <p:txBody>
          <a:bodyPr>
            <a:spAutoFit/>
          </a:bodyPr>
          <a:lstStyle/>
          <a:p>
            <a:pPr>
              <a:spcBef>
                <a:spcPct val="50000"/>
              </a:spcBef>
            </a:pPr>
            <a:r>
              <a:rPr lang="en-US" b="1" dirty="0">
                <a:solidFill>
                  <a:srgbClr val="006600"/>
                </a:solidFill>
                <a:latin typeface="Arial" charset="0"/>
              </a:rPr>
              <a:t>magnitude is the length</a:t>
            </a:r>
          </a:p>
        </p:txBody>
      </p:sp>
      <p:sp>
        <p:nvSpPr>
          <p:cNvPr id="4107" name="Text Box 11"/>
          <p:cNvSpPr txBox="1">
            <a:spLocks noChangeArrowheads="1"/>
          </p:cNvSpPr>
          <p:nvPr/>
        </p:nvSpPr>
        <p:spPr bwMode="auto">
          <a:xfrm rot="19176886">
            <a:off x="2948053" y="3019732"/>
            <a:ext cx="4178072" cy="1218219"/>
          </a:xfrm>
          <a:prstGeom prst="rect">
            <a:avLst/>
          </a:prstGeom>
          <a:noFill/>
          <a:ln w="9525">
            <a:noFill/>
            <a:miter lim="800000"/>
            <a:headEnd/>
            <a:tailEnd/>
          </a:ln>
        </p:spPr>
        <p:txBody>
          <a:bodyPr wrap="square">
            <a:spAutoFit/>
          </a:bodyPr>
          <a:lstStyle/>
          <a:p>
            <a:pPr>
              <a:lnSpc>
                <a:spcPts val="2880"/>
              </a:lnSpc>
              <a:spcBef>
                <a:spcPts val="0"/>
              </a:spcBef>
              <a:spcAft>
                <a:spcPts val="0"/>
              </a:spcAft>
            </a:pPr>
            <a:r>
              <a:rPr lang="en-US" b="1" dirty="0" smtClean="0">
                <a:solidFill>
                  <a:srgbClr val="FF0000"/>
                </a:solidFill>
                <a:latin typeface="Arial" pitchFamily="34" charset="0"/>
                <a:cs typeface="Arial" pitchFamily="34" charset="0"/>
              </a:rPr>
              <a:t>“direction” is the direction (as an angle measure) that the arrow is pointing</a:t>
            </a:r>
            <a:r>
              <a:rPr lang="en-US" sz="3600" b="1" dirty="0" smtClean="0">
                <a:solidFill>
                  <a:srgbClr val="FF0000"/>
                </a:solidFill>
                <a:latin typeface="Angsana New" pitchFamily="18" charset="-34"/>
                <a:cs typeface="Angsana New" pitchFamily="18" charset="-34"/>
              </a:rPr>
              <a:t>.</a:t>
            </a:r>
            <a:endParaRPr lang="en-US" sz="3600" b="1" dirty="0">
              <a:solidFill>
                <a:srgbClr val="FF0000"/>
              </a:solidFill>
              <a:latin typeface="Arial" charset="0"/>
            </a:endParaRPr>
          </a:p>
        </p:txBody>
      </p:sp>
      <p:graphicFrame>
        <p:nvGraphicFramePr>
          <p:cNvPr id="4110" name="Object 14"/>
          <p:cNvGraphicFramePr>
            <a:graphicFrameLocks noChangeAspect="1"/>
          </p:cNvGraphicFramePr>
          <p:nvPr>
            <p:extLst>
              <p:ext uri="{D42A27DB-BD31-4B8C-83A1-F6EECF244321}">
                <p14:modId xmlns:p14="http://schemas.microsoft.com/office/powerpoint/2010/main" val="1771762638"/>
              </p:ext>
            </p:extLst>
          </p:nvPr>
        </p:nvGraphicFramePr>
        <p:xfrm>
          <a:off x="7095853" y="909414"/>
          <a:ext cx="1295400" cy="595313"/>
        </p:xfrm>
        <a:graphic>
          <a:graphicData uri="http://schemas.openxmlformats.org/presentationml/2006/ole">
            <mc:AlternateContent xmlns:mc="http://schemas.openxmlformats.org/markup-compatibility/2006">
              <mc:Choice xmlns:v="urn:schemas-microsoft-com:vml" Requires="v">
                <p:oleObj spid="_x0000_s1166" name="Equation" r:id="rId4" imgW="469800" imgH="215640" progId="Equation.3">
                  <p:embed/>
                </p:oleObj>
              </mc:Choice>
              <mc:Fallback>
                <p:oleObj name="Equation" r:id="rId4" imgW="469800" imgH="21564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5853" y="909414"/>
                        <a:ext cx="1295400" cy="595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11" name="Object 15"/>
          <p:cNvGraphicFramePr>
            <a:graphicFrameLocks noChangeAspect="1"/>
          </p:cNvGraphicFramePr>
          <p:nvPr>
            <p:extLst>
              <p:ext uri="{D42A27DB-BD31-4B8C-83A1-F6EECF244321}">
                <p14:modId xmlns:p14="http://schemas.microsoft.com/office/powerpoint/2010/main" val="2753551159"/>
              </p:ext>
            </p:extLst>
          </p:nvPr>
        </p:nvGraphicFramePr>
        <p:xfrm>
          <a:off x="2268265" y="5138514"/>
          <a:ext cx="1225550" cy="595313"/>
        </p:xfrm>
        <a:graphic>
          <a:graphicData uri="http://schemas.openxmlformats.org/presentationml/2006/ole">
            <mc:AlternateContent xmlns:mc="http://schemas.openxmlformats.org/markup-compatibility/2006">
              <mc:Choice xmlns:v="urn:schemas-microsoft-com:vml" Requires="v">
                <p:oleObj spid="_x0000_s1167" name="Equation" r:id="rId6" imgW="444240" imgH="215640" progId="Equation.3">
                  <p:embed/>
                </p:oleObj>
              </mc:Choice>
              <mc:Fallback>
                <p:oleObj name="Equation" r:id="rId6" imgW="444240" imgH="215640" progId="Equation.3">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8265" y="5138514"/>
                        <a:ext cx="1225550" cy="595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9"/>
                                        </p:tgtEl>
                                        <p:attrNameLst>
                                          <p:attrName>style.visibility</p:attrName>
                                        </p:attrNameLst>
                                      </p:cBhvr>
                                      <p:to>
                                        <p:strVal val="visible"/>
                                      </p:to>
                                    </p:set>
                                    <p:animEffect transition="in" filter="dissolve">
                                      <p:cBhvr>
                                        <p:cTn id="11" dur="500"/>
                                        <p:tgtEl>
                                          <p:spTgt spid="409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100"/>
                                        </p:tgtEl>
                                        <p:attrNameLst>
                                          <p:attrName>style.visibility</p:attrName>
                                        </p:attrNameLst>
                                      </p:cBhvr>
                                      <p:to>
                                        <p:strVal val="visible"/>
                                      </p:to>
                                    </p:set>
                                    <p:animEffect transition="in" filter="dissolve">
                                      <p:cBhvr>
                                        <p:cTn id="15" dur="500"/>
                                        <p:tgtEl>
                                          <p:spTgt spid="410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4101"/>
                                        </p:tgtEl>
                                        <p:attrNameLst>
                                          <p:attrName>style.visibility</p:attrName>
                                        </p:attrNameLst>
                                      </p:cBhvr>
                                      <p:to>
                                        <p:strVal val="visible"/>
                                      </p:to>
                                    </p:set>
                                    <p:animEffect transition="in" filter="dissolve">
                                      <p:cBhvr>
                                        <p:cTn id="19" dur="500"/>
                                        <p:tgtEl>
                                          <p:spTgt spid="4101"/>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4102"/>
                                        </p:tgtEl>
                                        <p:attrNameLst>
                                          <p:attrName>style.visibility</p:attrName>
                                        </p:attrNameLst>
                                      </p:cBhvr>
                                      <p:to>
                                        <p:strVal val="visible"/>
                                      </p:to>
                                    </p:set>
                                    <p:animEffect transition="in" filter="dissolve">
                                      <p:cBhvr>
                                        <p:cTn id="23" dur="500"/>
                                        <p:tgtEl>
                                          <p:spTgt spid="4102"/>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103"/>
                                        </p:tgtEl>
                                        <p:attrNameLst>
                                          <p:attrName>style.visibility</p:attrName>
                                        </p:attrNameLst>
                                      </p:cBhvr>
                                      <p:to>
                                        <p:strVal val="visible"/>
                                      </p:to>
                                    </p:set>
                                    <p:animEffect transition="in" filter="dissolve">
                                      <p:cBhvr>
                                        <p:cTn id="27" dur="500"/>
                                        <p:tgtEl>
                                          <p:spTgt spid="4103"/>
                                        </p:tgtEl>
                                      </p:cBhvr>
                                    </p:animEffect>
                                  </p:childTnLst>
                                </p:cTn>
                              </p:par>
                            </p:childTnLst>
                          </p:cTn>
                        </p:par>
                        <p:par>
                          <p:cTn id="28" fill="hold">
                            <p:stCondLst>
                              <p:cond delay="3000"/>
                            </p:stCondLst>
                            <p:childTnLst>
                              <p:par>
                                <p:cTn id="29" presetID="23" presetClass="entr" presetSubtype="16" fill="hold" nodeType="afterEffect">
                                  <p:stCondLst>
                                    <p:cond delay="0"/>
                                  </p:stCondLst>
                                  <p:childTnLst>
                                    <p:set>
                                      <p:cBhvr>
                                        <p:cTn id="30" dur="1" fill="hold">
                                          <p:stCondLst>
                                            <p:cond delay="0"/>
                                          </p:stCondLst>
                                        </p:cTn>
                                        <p:tgtEl>
                                          <p:spTgt spid="4111"/>
                                        </p:tgtEl>
                                        <p:attrNameLst>
                                          <p:attrName>style.visibility</p:attrName>
                                        </p:attrNameLst>
                                      </p:cBhvr>
                                      <p:to>
                                        <p:strVal val="visible"/>
                                      </p:to>
                                    </p:set>
                                    <p:anim calcmode="lin" valueType="num">
                                      <p:cBhvr>
                                        <p:cTn id="31" dur="500" fill="hold"/>
                                        <p:tgtEl>
                                          <p:spTgt spid="4111"/>
                                        </p:tgtEl>
                                        <p:attrNameLst>
                                          <p:attrName>ppt_w</p:attrName>
                                        </p:attrNameLst>
                                      </p:cBhvr>
                                      <p:tavLst>
                                        <p:tav tm="0">
                                          <p:val>
                                            <p:fltVal val="0"/>
                                          </p:val>
                                        </p:tav>
                                        <p:tav tm="100000">
                                          <p:val>
                                            <p:strVal val="#ppt_w"/>
                                          </p:val>
                                        </p:tav>
                                      </p:tavLst>
                                    </p:anim>
                                    <p:anim calcmode="lin" valueType="num">
                                      <p:cBhvr>
                                        <p:cTn id="32" dur="500" fill="hold"/>
                                        <p:tgtEl>
                                          <p:spTgt spid="4111"/>
                                        </p:tgtEl>
                                        <p:attrNameLst>
                                          <p:attrName>ppt_h</p:attrName>
                                        </p:attrNameLst>
                                      </p:cBhvr>
                                      <p:tavLst>
                                        <p:tav tm="0">
                                          <p:val>
                                            <p:fltVal val="0"/>
                                          </p:val>
                                        </p:tav>
                                        <p:tav tm="100000">
                                          <p:val>
                                            <p:strVal val="#ppt_h"/>
                                          </p:val>
                                        </p:tav>
                                      </p:tavLst>
                                    </p:anim>
                                  </p:childTnLst>
                                </p:cTn>
                              </p:par>
                            </p:childTnLst>
                          </p:cTn>
                        </p:par>
                        <p:par>
                          <p:cTn id="33" fill="hold">
                            <p:stCondLst>
                              <p:cond delay="3500"/>
                            </p:stCondLst>
                            <p:childTnLst>
                              <p:par>
                                <p:cTn id="34" presetID="23" presetClass="entr" presetSubtype="16" fill="hold" nodeType="afterEffect">
                                  <p:stCondLst>
                                    <p:cond delay="0"/>
                                  </p:stCondLst>
                                  <p:childTnLst>
                                    <p:set>
                                      <p:cBhvr>
                                        <p:cTn id="35" dur="1" fill="hold">
                                          <p:stCondLst>
                                            <p:cond delay="0"/>
                                          </p:stCondLst>
                                        </p:cTn>
                                        <p:tgtEl>
                                          <p:spTgt spid="4110"/>
                                        </p:tgtEl>
                                        <p:attrNameLst>
                                          <p:attrName>style.visibility</p:attrName>
                                        </p:attrNameLst>
                                      </p:cBhvr>
                                      <p:to>
                                        <p:strVal val="visible"/>
                                      </p:to>
                                    </p:set>
                                    <p:anim calcmode="lin" valueType="num">
                                      <p:cBhvr>
                                        <p:cTn id="36" dur="500" fill="hold"/>
                                        <p:tgtEl>
                                          <p:spTgt spid="4110"/>
                                        </p:tgtEl>
                                        <p:attrNameLst>
                                          <p:attrName>ppt_w</p:attrName>
                                        </p:attrNameLst>
                                      </p:cBhvr>
                                      <p:tavLst>
                                        <p:tav tm="0">
                                          <p:val>
                                            <p:fltVal val="0"/>
                                          </p:val>
                                        </p:tav>
                                        <p:tav tm="100000">
                                          <p:val>
                                            <p:strVal val="#ppt_w"/>
                                          </p:val>
                                        </p:tav>
                                      </p:tavLst>
                                    </p:anim>
                                    <p:anim calcmode="lin" valueType="num">
                                      <p:cBhvr>
                                        <p:cTn id="37" dur="500" fill="hold"/>
                                        <p:tgtEl>
                                          <p:spTgt spid="4110"/>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104"/>
                                        </p:tgtEl>
                                        <p:attrNameLst>
                                          <p:attrName>style.visibility</p:attrName>
                                        </p:attrNameLst>
                                      </p:cBhvr>
                                      <p:to>
                                        <p:strVal val="visible"/>
                                      </p:to>
                                    </p:set>
                                    <p:animEffect transition="in" filter="wipe(left)">
                                      <p:cBhvr>
                                        <p:cTn id="42" dur="1250"/>
                                        <p:tgtEl>
                                          <p:spTgt spid="4104"/>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107"/>
                                        </p:tgtEl>
                                        <p:attrNameLst>
                                          <p:attrName>style.visibility</p:attrName>
                                        </p:attrNameLst>
                                      </p:cBhvr>
                                      <p:to>
                                        <p:strVal val="visible"/>
                                      </p:to>
                                    </p:set>
                                    <p:anim calcmode="lin" valueType="num">
                                      <p:cBhvr>
                                        <p:cTn id="47" dur="1000" fill="hold"/>
                                        <p:tgtEl>
                                          <p:spTgt spid="4107"/>
                                        </p:tgtEl>
                                        <p:attrNameLst>
                                          <p:attrName>ppt_w</p:attrName>
                                        </p:attrNameLst>
                                      </p:cBhvr>
                                      <p:tavLst>
                                        <p:tav tm="0">
                                          <p:val>
                                            <p:fltVal val="0"/>
                                          </p:val>
                                        </p:tav>
                                        <p:tav tm="100000">
                                          <p:val>
                                            <p:strVal val="#ppt_w"/>
                                          </p:val>
                                        </p:tav>
                                      </p:tavLst>
                                    </p:anim>
                                    <p:anim calcmode="lin" valueType="num">
                                      <p:cBhvr>
                                        <p:cTn id="48" dur="1000" fill="hold"/>
                                        <p:tgtEl>
                                          <p:spTgt spid="4107"/>
                                        </p:tgtEl>
                                        <p:attrNameLst>
                                          <p:attrName>ppt_h</p:attrName>
                                        </p:attrNameLst>
                                      </p:cBhvr>
                                      <p:tavLst>
                                        <p:tav tm="0">
                                          <p:val>
                                            <p:fltVal val="0"/>
                                          </p:val>
                                        </p:tav>
                                        <p:tav tm="100000">
                                          <p:val>
                                            <p:strVal val="#ppt_h"/>
                                          </p:val>
                                        </p:tav>
                                      </p:tavLst>
                                    </p:anim>
                                    <p:anim calcmode="lin" valueType="num">
                                      <p:cBhvr>
                                        <p:cTn id="49" dur="1000" fill="hold"/>
                                        <p:tgtEl>
                                          <p:spTgt spid="4107"/>
                                        </p:tgtEl>
                                        <p:attrNameLst>
                                          <p:attrName>style.rotation</p:attrName>
                                        </p:attrNameLst>
                                      </p:cBhvr>
                                      <p:tavLst>
                                        <p:tav tm="0">
                                          <p:val>
                                            <p:fltVal val="90"/>
                                          </p:val>
                                        </p:tav>
                                        <p:tav tm="100000">
                                          <p:val>
                                            <p:fltVal val="0"/>
                                          </p:val>
                                        </p:tav>
                                      </p:tavLst>
                                    </p:anim>
                                    <p:animEffect transition="in" filter="fade">
                                      <p:cBhvr>
                                        <p:cTn id="50" dur="10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animBg="1"/>
      <p:bldP spid="4100" grpId="0" autoUpdateAnimBg="0"/>
      <p:bldP spid="4101" grpId="0" autoUpdateAnimBg="0"/>
      <p:bldP spid="4102" grpId="0" autoUpdateAnimBg="0"/>
      <p:bldP spid="4103" grpId="0" autoUpdateAnimBg="0"/>
      <p:bldP spid="4104" grpId="0" autoUpdateAnimBg="0"/>
      <p:bldP spid="41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333375"/>
            <a:ext cx="7772400" cy="1143000"/>
          </a:xfrm>
        </p:spPr>
        <p:txBody>
          <a:bodyPr/>
          <a:lstStyle/>
          <a:p>
            <a:r>
              <a:rPr lang="en-US" sz="3200" dirty="0" smtClean="0">
                <a:solidFill>
                  <a:srgbClr val="0070C0"/>
                </a:solidFill>
                <a:latin typeface="Arial Black" pitchFamily="34" charset="0"/>
              </a:rPr>
              <a:t>Component Form of a Vector</a:t>
            </a:r>
          </a:p>
        </p:txBody>
      </p:sp>
      <p:sp>
        <p:nvSpPr>
          <p:cNvPr id="17411" name="TextBox 4"/>
          <p:cNvSpPr txBox="1">
            <a:spLocks noChangeArrowheads="1"/>
          </p:cNvSpPr>
          <p:nvPr/>
        </p:nvSpPr>
        <p:spPr bwMode="auto">
          <a:xfrm>
            <a:off x="611560" y="1340768"/>
            <a:ext cx="7920880" cy="830997"/>
          </a:xfrm>
          <a:prstGeom prst="rect">
            <a:avLst/>
          </a:prstGeom>
          <a:noFill/>
          <a:ln w="9525">
            <a:noFill/>
            <a:miter lim="800000"/>
            <a:headEnd/>
            <a:tailEnd/>
          </a:ln>
        </p:spPr>
        <p:txBody>
          <a:bodyPr wrap="square">
            <a:spAutoFit/>
          </a:bodyPr>
          <a:lstStyle/>
          <a:p>
            <a:r>
              <a:rPr lang="en-US" dirty="0" smtClean="0">
                <a:latin typeface="Arial" charset="0"/>
                <a:cs typeface="Arial" charset="0"/>
              </a:rPr>
              <a:t>Vectors can be compared (magnitude and direction) as long as they are in </a:t>
            </a:r>
            <a:r>
              <a:rPr lang="en-US" b="1" u="sng" dirty="0" smtClean="0">
                <a:latin typeface="Arial" charset="0"/>
                <a:cs typeface="Arial" charset="0"/>
              </a:rPr>
              <a:t>component form</a:t>
            </a:r>
            <a:r>
              <a:rPr lang="en-US" dirty="0" smtClean="0">
                <a:latin typeface="Arial" charset="0"/>
                <a:cs typeface="Arial" charset="0"/>
              </a:rPr>
              <a:t>.</a:t>
            </a:r>
            <a:endParaRPr lang="en-US" dirty="0">
              <a:latin typeface="Arial" charset="0"/>
              <a:cs typeface="Arial" charset="0"/>
            </a:endParaRPr>
          </a:p>
        </p:txBody>
      </p:sp>
      <mc:AlternateContent xmlns:mc="http://schemas.openxmlformats.org/markup-compatibility/2006" xmlns:a14="http://schemas.microsoft.com/office/drawing/2010/main">
        <mc:Choice Requires="a14">
          <p:sp>
            <p:nvSpPr>
              <p:cNvPr id="7" name="Rectangle 6"/>
              <p:cNvSpPr/>
              <p:nvPr/>
            </p:nvSpPr>
            <p:spPr>
              <a:xfrm>
                <a:off x="611560" y="2393012"/>
                <a:ext cx="8136904" cy="1107996"/>
              </a:xfrm>
              <a:prstGeom prst="rect">
                <a:avLst/>
              </a:prstGeom>
            </p:spPr>
            <p:txBody>
              <a:bodyPr wrap="square">
                <a:spAutoFit/>
              </a:bodyPr>
              <a:lstStyle/>
              <a:p>
                <a:r>
                  <a:rPr lang="en-US" sz="2200" b="1" dirty="0" smtClean="0">
                    <a:solidFill>
                      <a:srgbClr val="00B050"/>
                    </a:solidFill>
                    <a:latin typeface="Arial" charset="0"/>
                    <a:cs typeface="Arial" charset="0"/>
                  </a:rPr>
                  <a:t>Head Minus Tail (HMT) Rule to find Component Form:</a:t>
                </a:r>
                <a:endParaRPr lang="en-US" sz="2200" dirty="0" smtClean="0">
                  <a:solidFill>
                    <a:srgbClr val="00B050"/>
                  </a:solidFill>
                  <a:latin typeface="Arial" charset="0"/>
                  <a:cs typeface="Arial" charset="0"/>
                </a:endParaRPr>
              </a:p>
              <a:p>
                <a:r>
                  <a:rPr lang="en-US" sz="2200" dirty="0" smtClean="0">
                    <a:solidFill>
                      <a:srgbClr val="0070C0"/>
                    </a:solidFill>
                    <a:latin typeface="Arial" charset="0"/>
                    <a:cs typeface="Arial" charset="0"/>
                  </a:rPr>
                  <a:t>If a vector has initial point </a:t>
                </a:r>
                <a:r>
                  <a:rPr lang="en-US" sz="2200" dirty="0" smtClean="0">
                    <a:latin typeface="Arial" charset="0"/>
                    <a:cs typeface="Arial" charset="0"/>
                  </a:rPr>
                  <a:t>(x</a:t>
                </a:r>
                <a:r>
                  <a:rPr lang="en-US" sz="2200" baseline="-25000" dirty="0" smtClean="0">
                    <a:latin typeface="Arial" charset="0"/>
                    <a:cs typeface="Arial" charset="0"/>
                  </a:rPr>
                  <a:t>1</a:t>
                </a:r>
                <a:r>
                  <a:rPr lang="en-US" sz="2200" dirty="0" smtClean="0">
                    <a:latin typeface="Arial" charset="0"/>
                    <a:cs typeface="Arial" charset="0"/>
                  </a:rPr>
                  <a:t>, y</a:t>
                </a:r>
                <a:r>
                  <a:rPr lang="en-US" sz="2200" baseline="-25000" dirty="0" smtClean="0">
                    <a:latin typeface="Arial" charset="0"/>
                    <a:cs typeface="Arial" charset="0"/>
                  </a:rPr>
                  <a:t>1</a:t>
                </a:r>
                <a:r>
                  <a:rPr lang="en-US" sz="2200" dirty="0" smtClean="0">
                    <a:latin typeface="Arial" charset="0"/>
                    <a:cs typeface="Arial" charset="0"/>
                  </a:rPr>
                  <a:t>)</a:t>
                </a:r>
                <a:r>
                  <a:rPr lang="en-US" sz="2200" dirty="0" smtClean="0">
                    <a:solidFill>
                      <a:srgbClr val="0070C0"/>
                    </a:solidFill>
                    <a:latin typeface="Arial" charset="0"/>
                    <a:cs typeface="Arial" charset="0"/>
                  </a:rPr>
                  <a:t> and terminal point </a:t>
                </a:r>
                <a:r>
                  <a:rPr lang="en-US" sz="2200" dirty="0" smtClean="0">
                    <a:latin typeface="Arial" charset="0"/>
                    <a:cs typeface="Arial" charset="0"/>
                  </a:rPr>
                  <a:t>(x</a:t>
                </a:r>
                <a:r>
                  <a:rPr lang="en-US" sz="2200" baseline="-25000" dirty="0" smtClean="0">
                    <a:latin typeface="Arial" charset="0"/>
                    <a:cs typeface="Arial" charset="0"/>
                  </a:rPr>
                  <a:t>2</a:t>
                </a:r>
                <a:r>
                  <a:rPr lang="en-US" sz="2200" dirty="0" smtClean="0">
                    <a:latin typeface="Arial" charset="0"/>
                    <a:cs typeface="Arial" charset="0"/>
                  </a:rPr>
                  <a:t>, y</a:t>
                </a:r>
                <a:r>
                  <a:rPr lang="en-US" sz="2200" baseline="-25000" dirty="0" smtClean="0">
                    <a:latin typeface="Arial" charset="0"/>
                    <a:cs typeface="Arial" charset="0"/>
                  </a:rPr>
                  <a:t>2</a:t>
                </a:r>
                <a:r>
                  <a:rPr lang="en-US" sz="2200" dirty="0" smtClean="0">
                    <a:latin typeface="Arial" charset="0"/>
                    <a:cs typeface="Arial" charset="0"/>
                  </a:rPr>
                  <a:t>)</a:t>
                </a:r>
                <a:r>
                  <a:rPr lang="en-US" sz="2200" dirty="0" smtClean="0">
                    <a:solidFill>
                      <a:srgbClr val="0070C0"/>
                    </a:solidFill>
                    <a:latin typeface="Arial" charset="0"/>
                    <a:cs typeface="Arial" charset="0"/>
                  </a:rPr>
                  <a:t>,</a:t>
                </a:r>
              </a:p>
              <a:p>
                <a:r>
                  <a:rPr lang="en-US" sz="2200" dirty="0" smtClean="0">
                    <a:solidFill>
                      <a:srgbClr val="0070C0"/>
                    </a:solidFill>
                    <a:latin typeface="Arial" charset="0"/>
                    <a:cs typeface="Arial" charset="0"/>
                  </a:rPr>
                  <a:t>it represents the vector </a:t>
                </a:r>
                <a14:m>
                  <m:oMath xmlns:m="http://schemas.openxmlformats.org/officeDocument/2006/math">
                    <m:d>
                      <m:dPr>
                        <m:begChr m:val="⟨"/>
                        <m:endChr m:val="⟩"/>
                        <m:ctrlPr>
                          <a:rPr lang="en-US" sz="2200" b="1" i="1" smtClean="0">
                            <a:solidFill>
                              <a:schemeClr val="accent2">
                                <a:lumMod val="75000"/>
                              </a:schemeClr>
                            </a:solidFill>
                            <a:latin typeface="Cambria Math"/>
                            <a:cs typeface="Arial" charset="0"/>
                          </a:rPr>
                        </m:ctrlPr>
                      </m:dPr>
                      <m:e>
                        <m:sSub>
                          <m:sSubPr>
                            <m:ctrlPr>
                              <a:rPr lang="en-US" sz="2200" b="1" i="1" smtClean="0">
                                <a:solidFill>
                                  <a:schemeClr val="accent2">
                                    <a:lumMod val="75000"/>
                                  </a:schemeClr>
                                </a:solidFill>
                                <a:latin typeface="Cambria Math"/>
                                <a:cs typeface="Arial" charset="0"/>
                              </a:rPr>
                            </m:ctrlPr>
                          </m:sSubPr>
                          <m:e>
                            <m:r>
                              <a:rPr lang="en-US" sz="2200" b="1" i="1" smtClean="0">
                                <a:solidFill>
                                  <a:schemeClr val="accent2">
                                    <a:lumMod val="75000"/>
                                  </a:schemeClr>
                                </a:solidFill>
                                <a:latin typeface="Cambria Math"/>
                                <a:cs typeface="Arial" charset="0"/>
                              </a:rPr>
                              <m:t>𝒙</m:t>
                            </m:r>
                          </m:e>
                          <m:sub>
                            <m:r>
                              <a:rPr lang="en-US" sz="2200" b="1" i="1" smtClean="0">
                                <a:solidFill>
                                  <a:schemeClr val="accent2">
                                    <a:lumMod val="75000"/>
                                  </a:schemeClr>
                                </a:solidFill>
                                <a:latin typeface="Cambria Math"/>
                                <a:cs typeface="Arial" charset="0"/>
                              </a:rPr>
                              <m:t>𝟐</m:t>
                            </m:r>
                          </m:sub>
                        </m:sSub>
                        <m:r>
                          <a:rPr lang="en-US" sz="2200" b="1" i="1" smtClean="0">
                            <a:solidFill>
                              <a:schemeClr val="accent2">
                                <a:lumMod val="75000"/>
                              </a:schemeClr>
                            </a:solidFill>
                            <a:latin typeface="Cambria Math"/>
                            <a:cs typeface="Arial" charset="0"/>
                          </a:rPr>
                          <m:t>−</m:t>
                        </m:r>
                        <m:sSub>
                          <m:sSubPr>
                            <m:ctrlPr>
                              <a:rPr lang="en-US" sz="2200" b="1" i="1" smtClean="0">
                                <a:solidFill>
                                  <a:schemeClr val="accent2">
                                    <a:lumMod val="75000"/>
                                  </a:schemeClr>
                                </a:solidFill>
                                <a:latin typeface="Cambria Math"/>
                                <a:cs typeface="Arial" charset="0"/>
                              </a:rPr>
                            </m:ctrlPr>
                          </m:sSubPr>
                          <m:e>
                            <m:r>
                              <a:rPr lang="en-US" sz="2200" b="1" i="1" smtClean="0">
                                <a:solidFill>
                                  <a:schemeClr val="accent2">
                                    <a:lumMod val="75000"/>
                                  </a:schemeClr>
                                </a:solidFill>
                                <a:latin typeface="Cambria Math"/>
                                <a:cs typeface="Arial" charset="0"/>
                              </a:rPr>
                              <m:t>𝒙</m:t>
                            </m:r>
                          </m:e>
                          <m:sub>
                            <m:r>
                              <a:rPr lang="en-US" sz="2200" b="1" i="1" smtClean="0">
                                <a:solidFill>
                                  <a:schemeClr val="accent2">
                                    <a:lumMod val="75000"/>
                                  </a:schemeClr>
                                </a:solidFill>
                                <a:latin typeface="Cambria Math"/>
                                <a:cs typeface="Arial" charset="0"/>
                              </a:rPr>
                              <m:t>𝟏</m:t>
                            </m:r>
                          </m:sub>
                        </m:sSub>
                        <m:r>
                          <a:rPr lang="en-US" sz="2200" b="1" i="1" smtClean="0">
                            <a:solidFill>
                              <a:schemeClr val="accent2">
                                <a:lumMod val="75000"/>
                              </a:schemeClr>
                            </a:solidFill>
                            <a:latin typeface="Cambria Math"/>
                            <a:cs typeface="Arial" charset="0"/>
                          </a:rPr>
                          <m:t>, </m:t>
                        </m:r>
                        <m:sSub>
                          <m:sSubPr>
                            <m:ctrlPr>
                              <a:rPr lang="en-US" sz="2200" b="1" i="1" smtClean="0">
                                <a:solidFill>
                                  <a:schemeClr val="accent2">
                                    <a:lumMod val="75000"/>
                                  </a:schemeClr>
                                </a:solidFill>
                                <a:latin typeface="Cambria Math"/>
                                <a:cs typeface="Arial" charset="0"/>
                              </a:rPr>
                            </m:ctrlPr>
                          </m:sSubPr>
                          <m:e>
                            <m:r>
                              <a:rPr lang="en-US" sz="2200" b="1" i="1" smtClean="0">
                                <a:solidFill>
                                  <a:schemeClr val="accent2">
                                    <a:lumMod val="75000"/>
                                  </a:schemeClr>
                                </a:solidFill>
                                <a:latin typeface="Cambria Math"/>
                                <a:cs typeface="Arial" charset="0"/>
                              </a:rPr>
                              <m:t>𝒚</m:t>
                            </m:r>
                          </m:e>
                          <m:sub>
                            <m:r>
                              <a:rPr lang="en-US" sz="2200" b="1" i="1" smtClean="0">
                                <a:solidFill>
                                  <a:schemeClr val="accent2">
                                    <a:lumMod val="75000"/>
                                  </a:schemeClr>
                                </a:solidFill>
                                <a:latin typeface="Cambria Math"/>
                                <a:cs typeface="Arial" charset="0"/>
                              </a:rPr>
                              <m:t>𝟐</m:t>
                            </m:r>
                          </m:sub>
                        </m:sSub>
                        <m:r>
                          <a:rPr lang="en-US" sz="2200" b="1" i="1" smtClean="0">
                            <a:solidFill>
                              <a:schemeClr val="accent2">
                                <a:lumMod val="75000"/>
                              </a:schemeClr>
                            </a:solidFill>
                            <a:latin typeface="Cambria Math"/>
                            <a:cs typeface="Arial" charset="0"/>
                          </a:rPr>
                          <m:t>−</m:t>
                        </m:r>
                        <m:sSub>
                          <m:sSubPr>
                            <m:ctrlPr>
                              <a:rPr lang="en-US" sz="2200" b="1" i="1" smtClean="0">
                                <a:solidFill>
                                  <a:schemeClr val="accent2">
                                    <a:lumMod val="75000"/>
                                  </a:schemeClr>
                                </a:solidFill>
                                <a:latin typeface="Cambria Math"/>
                                <a:cs typeface="Arial" charset="0"/>
                              </a:rPr>
                            </m:ctrlPr>
                          </m:sSubPr>
                          <m:e>
                            <m:r>
                              <a:rPr lang="en-US" sz="2200" b="1" i="1" smtClean="0">
                                <a:solidFill>
                                  <a:schemeClr val="accent2">
                                    <a:lumMod val="75000"/>
                                  </a:schemeClr>
                                </a:solidFill>
                                <a:latin typeface="Cambria Math"/>
                                <a:cs typeface="Arial" charset="0"/>
                              </a:rPr>
                              <m:t>𝒚</m:t>
                            </m:r>
                          </m:e>
                          <m:sub>
                            <m:r>
                              <a:rPr lang="en-US" sz="2200" b="1" i="1" smtClean="0">
                                <a:solidFill>
                                  <a:schemeClr val="accent2">
                                    <a:lumMod val="75000"/>
                                  </a:schemeClr>
                                </a:solidFill>
                                <a:latin typeface="Cambria Math"/>
                                <a:cs typeface="Arial" charset="0"/>
                              </a:rPr>
                              <m:t>𝟏</m:t>
                            </m:r>
                          </m:sub>
                        </m:sSub>
                      </m:e>
                    </m:d>
                  </m:oMath>
                </a14:m>
                <a:endParaRPr lang="en-US" sz="2200" b="1" dirty="0">
                  <a:solidFill>
                    <a:srgbClr val="822E72"/>
                  </a:solidFill>
                  <a:latin typeface="Arial" charset="0"/>
                  <a:cs typeface="Arial"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611560" y="2393012"/>
                <a:ext cx="8136904" cy="1107996"/>
              </a:xfrm>
              <a:prstGeom prst="rect">
                <a:avLst/>
              </a:prstGeom>
              <a:blipFill rotWithShape="1">
                <a:blip r:embed="rId3"/>
                <a:stretch>
                  <a:fillRect l="-899" t="-2762" b="-11050"/>
                </a:stretch>
              </a:blipFill>
            </p:spPr>
            <p:txBody>
              <a:bodyPr/>
              <a:lstStyle/>
              <a:p>
                <a:r>
                  <a:rPr lang="en-US">
                    <a:noFill/>
                  </a:rPr>
                  <a:t> </a:t>
                </a:r>
              </a:p>
            </p:txBody>
          </p:sp>
        </mc:Fallback>
      </mc:AlternateContent>
      <p:sp>
        <p:nvSpPr>
          <p:cNvPr id="8" name="TextBox 7"/>
          <p:cNvSpPr txBox="1"/>
          <p:nvPr/>
        </p:nvSpPr>
        <p:spPr>
          <a:xfrm>
            <a:off x="589856" y="3717032"/>
            <a:ext cx="8136904" cy="1938992"/>
          </a:xfrm>
          <a:prstGeom prst="rect">
            <a:avLst/>
          </a:prstGeom>
          <a:noFill/>
        </p:spPr>
        <p:txBody>
          <a:bodyPr wrap="square" rtlCol="0">
            <a:spAutoFit/>
          </a:bodyPr>
          <a:lstStyle/>
          <a:p>
            <a:r>
              <a:rPr lang="en-US" b="1" dirty="0" smtClean="0"/>
              <a:t>Example 1</a:t>
            </a:r>
            <a:r>
              <a:rPr lang="en-US" dirty="0" smtClean="0"/>
              <a:t>:  Find component form of vectors </a:t>
            </a:r>
            <a:r>
              <a:rPr lang="en-US" b="1" dirty="0" smtClean="0"/>
              <a:t>u</a:t>
            </a:r>
            <a:r>
              <a:rPr lang="en-US" dirty="0"/>
              <a:t> </a:t>
            </a:r>
            <a:r>
              <a:rPr lang="en-US" dirty="0" smtClean="0"/>
              <a:t>and </a:t>
            </a:r>
            <a:r>
              <a:rPr lang="en-US" b="1" dirty="0" smtClean="0"/>
              <a:t>v</a:t>
            </a:r>
            <a:r>
              <a:rPr lang="en-US" dirty="0" smtClean="0"/>
              <a:t>.</a:t>
            </a:r>
          </a:p>
          <a:p>
            <a:r>
              <a:rPr lang="en-US" b="1" i="1" dirty="0" smtClean="0"/>
              <a:t>u</a:t>
            </a:r>
            <a:r>
              <a:rPr lang="en-US" dirty="0"/>
              <a:t> </a:t>
            </a:r>
            <a:r>
              <a:rPr lang="en-US" dirty="0" smtClean="0"/>
              <a:t>has initial point (1, 1) and terminal point (2, 4)</a:t>
            </a:r>
          </a:p>
          <a:p>
            <a:endParaRPr lang="en-US" dirty="0"/>
          </a:p>
          <a:p>
            <a:endParaRPr lang="en-US" dirty="0" smtClean="0"/>
          </a:p>
          <a:p>
            <a:r>
              <a:rPr lang="en-US" b="1" i="1" dirty="0" smtClean="0"/>
              <a:t>v</a:t>
            </a:r>
            <a:r>
              <a:rPr lang="en-US" dirty="0"/>
              <a:t> has initial point </a:t>
            </a:r>
            <a:r>
              <a:rPr lang="en-US" dirty="0" smtClean="0"/>
              <a:t>(5, 3) </a:t>
            </a:r>
            <a:r>
              <a:rPr lang="en-US" dirty="0"/>
              <a:t>and terminal point </a:t>
            </a:r>
            <a:r>
              <a:rPr lang="en-US" dirty="0" smtClean="0"/>
              <a:t>(6, 6)</a:t>
            </a:r>
            <a:endParaRPr lang="en-US"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1000" fill="hold"/>
                                        <p:tgtEl>
                                          <p:spTgt spid="17411"/>
                                        </p:tgtEl>
                                        <p:attrNameLst>
                                          <p:attrName>ppt_w</p:attrName>
                                        </p:attrNameLst>
                                      </p:cBhvr>
                                      <p:tavLst>
                                        <p:tav tm="0">
                                          <p:val>
                                            <p:strVal val="#ppt_w*0.70"/>
                                          </p:val>
                                        </p:tav>
                                        <p:tav tm="100000">
                                          <p:val>
                                            <p:strVal val="#ppt_w"/>
                                          </p:val>
                                        </p:tav>
                                      </p:tavLst>
                                    </p:anim>
                                    <p:anim calcmode="lin" valueType="num">
                                      <p:cBhvr>
                                        <p:cTn id="8" dur="1000" fill="hold"/>
                                        <p:tgtEl>
                                          <p:spTgt spid="17411"/>
                                        </p:tgtEl>
                                        <p:attrNameLst>
                                          <p:attrName>ppt_h</p:attrName>
                                        </p:attrNameLst>
                                      </p:cBhvr>
                                      <p:tavLst>
                                        <p:tav tm="0">
                                          <p:val>
                                            <p:strVal val="#ppt_h"/>
                                          </p:val>
                                        </p:tav>
                                        <p:tav tm="100000">
                                          <p:val>
                                            <p:strVal val="#ppt_h"/>
                                          </p:val>
                                        </p:tav>
                                      </p:tavLst>
                                    </p:anim>
                                    <p:animEffect transition="in" filter="fade">
                                      <p:cBhvr>
                                        <p:cTn id="9" dur="1000"/>
                                        <p:tgtEl>
                                          <p:spTgt spid="17411"/>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dissolv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Magnitude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mc:AlternateContent xmlns:mc="http://schemas.openxmlformats.org/markup-compatibility/2006" xmlns:a14="http://schemas.microsoft.com/office/drawing/2010/main">
        <mc:Choice Requires="a14">
          <p:sp>
            <p:nvSpPr>
              <p:cNvPr id="6" name="TextBox 5"/>
              <p:cNvSpPr txBox="1"/>
              <p:nvPr/>
            </p:nvSpPr>
            <p:spPr>
              <a:xfrm>
                <a:off x="467544" y="1988840"/>
                <a:ext cx="8280920" cy="2850396"/>
              </a:xfrm>
              <a:prstGeom prst="rect">
                <a:avLst/>
              </a:prstGeom>
              <a:noFill/>
            </p:spPr>
            <p:txBody>
              <a:bodyPr wrap="square" rtlCol="0">
                <a:spAutoFit/>
              </a:bodyPr>
              <a:lstStyle/>
              <a:p>
                <a:pPr>
                  <a:buFont typeface="Arial" pitchFamily="34" charset="0"/>
                  <a:buChar char="•"/>
                </a:pPr>
                <a:r>
                  <a:rPr lang="en-US" b="1" dirty="0" smtClean="0">
                    <a:solidFill>
                      <a:srgbClr val="FF0000"/>
                    </a:solidFill>
                  </a:rPr>
                  <a:t>   If v is represented by the arrow from (x</a:t>
                </a:r>
                <a:r>
                  <a:rPr lang="en-US" b="1" baseline="-25000" dirty="0" smtClean="0">
                    <a:solidFill>
                      <a:srgbClr val="FF0000"/>
                    </a:solidFill>
                  </a:rPr>
                  <a:t>1</a:t>
                </a:r>
                <a:r>
                  <a:rPr lang="en-US" b="1" dirty="0" smtClean="0">
                    <a:solidFill>
                      <a:srgbClr val="FF0000"/>
                    </a:solidFill>
                  </a:rPr>
                  <a:t>,y</a:t>
                </a:r>
                <a:r>
                  <a:rPr lang="en-US" b="1" baseline="-25000" dirty="0" smtClean="0">
                    <a:solidFill>
                      <a:srgbClr val="FF0000"/>
                    </a:solidFill>
                  </a:rPr>
                  <a:t>1</a:t>
                </a:r>
                <a:r>
                  <a:rPr lang="en-US" b="1" dirty="0" smtClean="0">
                    <a:solidFill>
                      <a:srgbClr val="FF0000"/>
                    </a:solidFill>
                  </a:rPr>
                  <a:t>) to (x</a:t>
                </a:r>
                <a:r>
                  <a:rPr lang="en-US" b="1" baseline="-25000" dirty="0" smtClean="0">
                    <a:solidFill>
                      <a:srgbClr val="FF0000"/>
                    </a:solidFill>
                  </a:rPr>
                  <a:t>2</a:t>
                </a:r>
                <a:r>
                  <a:rPr lang="en-US" b="1" dirty="0" smtClean="0">
                    <a:solidFill>
                      <a:srgbClr val="FF0000"/>
                    </a:solidFill>
                  </a:rPr>
                  <a:t>, y</a:t>
                </a:r>
                <a:r>
                  <a:rPr lang="en-US" b="1" baseline="-25000" dirty="0" smtClean="0">
                    <a:solidFill>
                      <a:srgbClr val="FF0000"/>
                    </a:solidFill>
                  </a:rPr>
                  <a:t>2</a:t>
                </a:r>
                <a:r>
                  <a:rPr lang="en-US" b="1" dirty="0" smtClean="0">
                    <a:solidFill>
                      <a:srgbClr val="FF0000"/>
                    </a:solidFill>
                  </a:rPr>
                  <a:t>) then    </a:t>
                </a:r>
              </a:p>
              <a:p>
                <a:r>
                  <a:rPr lang="en-US" b="1" dirty="0">
                    <a:solidFill>
                      <a:srgbClr val="FF0000"/>
                    </a:solidFill>
                  </a:rPr>
                  <a:t> </a:t>
                </a:r>
                <a:r>
                  <a:rPr lang="en-US" b="1" dirty="0" smtClean="0">
                    <a:solidFill>
                      <a:srgbClr val="FF0000"/>
                    </a:solidFill>
                  </a:rPr>
                  <a:t>    the </a:t>
                </a:r>
                <a:r>
                  <a:rPr lang="en-US" b="1" u="sng" dirty="0" smtClean="0">
                    <a:solidFill>
                      <a:srgbClr val="FF0000"/>
                    </a:solidFill>
                  </a:rPr>
                  <a:t>magnitude</a:t>
                </a:r>
                <a:r>
                  <a:rPr lang="en-US" b="1" dirty="0" smtClean="0">
                    <a:solidFill>
                      <a:srgbClr val="FF0000"/>
                    </a:solidFill>
                  </a:rPr>
                  <a:t> of the vector is represented by:</a:t>
                </a:r>
              </a:p>
              <a:p>
                <a:pPr/>
                <a14:m>
                  <m:oMathPara xmlns:m="http://schemas.openxmlformats.org/officeDocument/2006/math">
                    <m:oMathParaPr>
                      <m:jc m:val="centerGroup"/>
                    </m:oMathParaPr>
                    <m:oMath xmlns:m="http://schemas.openxmlformats.org/officeDocument/2006/math">
                      <m:d>
                        <m:dPr>
                          <m:begChr m:val="‖"/>
                          <m:endChr m:val="‖"/>
                          <m:ctrlPr>
                            <a:rPr lang="en-US" b="1" i="1" smtClean="0">
                              <a:latin typeface="Cambria Math"/>
                            </a:rPr>
                          </m:ctrlPr>
                        </m:dPr>
                        <m:e>
                          <m:r>
                            <a:rPr lang="en-US" b="1" i="1" smtClean="0">
                              <a:latin typeface="Cambria Math"/>
                            </a:rPr>
                            <m:t>𝒗</m:t>
                          </m:r>
                        </m:e>
                      </m:d>
                      <m:r>
                        <a:rPr lang="en-US" b="1" i="1" smtClean="0">
                          <a:latin typeface="Cambria Math"/>
                        </a:rPr>
                        <m:t>=</m:t>
                      </m:r>
                      <m:rad>
                        <m:radPr>
                          <m:degHide m:val="on"/>
                          <m:ctrlPr>
                            <a:rPr lang="en-US" b="1" i="1" smtClean="0">
                              <a:latin typeface="Cambria Math"/>
                            </a:rPr>
                          </m:ctrlPr>
                        </m:radPr>
                        <m:deg/>
                        <m:e>
                          <m:sSup>
                            <m:sSupPr>
                              <m:ctrlPr>
                                <a:rPr lang="en-US" b="1" i="1" smtClean="0">
                                  <a:latin typeface="Cambria Math"/>
                                </a:rPr>
                              </m:ctrlPr>
                            </m:sSupPr>
                            <m:e>
                              <m:d>
                                <m:dPr>
                                  <m:ctrlPr>
                                    <a:rPr lang="en-US" b="1" i="1" smtClean="0">
                                      <a:latin typeface="Cambria Math"/>
                                    </a:rPr>
                                  </m:ctrlPr>
                                </m:dPr>
                                <m:e>
                                  <m:sSub>
                                    <m:sSubPr>
                                      <m:ctrlPr>
                                        <a:rPr lang="en-US" b="1" i="1" smtClean="0">
                                          <a:latin typeface="Cambria Math"/>
                                        </a:rPr>
                                      </m:ctrlPr>
                                    </m:sSubPr>
                                    <m:e>
                                      <m:r>
                                        <a:rPr lang="en-US" b="1" i="1" smtClean="0">
                                          <a:latin typeface="Cambria Math"/>
                                        </a:rPr>
                                        <m:t>𝒙</m:t>
                                      </m:r>
                                    </m:e>
                                    <m:sub>
                                      <m:r>
                                        <a:rPr lang="en-US" b="1" i="1" smtClean="0">
                                          <a:latin typeface="Cambria Math"/>
                                        </a:rPr>
                                        <m:t>𝟐</m:t>
                                      </m:r>
                                    </m:sub>
                                  </m:sSub>
                                  <m:r>
                                    <a:rPr lang="en-US" b="1" i="1" smtClean="0">
                                      <a:latin typeface="Cambria Math"/>
                                    </a:rPr>
                                    <m:t>−</m:t>
                                  </m:r>
                                  <m:sSub>
                                    <m:sSubPr>
                                      <m:ctrlPr>
                                        <a:rPr lang="en-US" b="1" i="1" smtClean="0">
                                          <a:latin typeface="Cambria Math"/>
                                        </a:rPr>
                                      </m:ctrlPr>
                                    </m:sSubPr>
                                    <m:e>
                                      <m:r>
                                        <a:rPr lang="en-US" b="1" i="1" smtClean="0">
                                          <a:latin typeface="Cambria Math"/>
                                        </a:rPr>
                                        <m:t>𝒙</m:t>
                                      </m:r>
                                    </m:e>
                                    <m:sub>
                                      <m:r>
                                        <a:rPr lang="en-US" b="1" i="1" smtClean="0">
                                          <a:latin typeface="Cambria Math"/>
                                        </a:rPr>
                                        <m:t>𝟏</m:t>
                                      </m:r>
                                    </m:sub>
                                  </m:sSub>
                                </m:e>
                              </m:d>
                            </m:e>
                            <m:sup>
                              <m:r>
                                <a:rPr lang="en-US" b="1" i="1" smtClean="0">
                                  <a:latin typeface="Cambria Math"/>
                                </a:rPr>
                                <m:t>𝟐</m:t>
                              </m:r>
                            </m:sup>
                          </m:sSup>
                          <m:r>
                            <a:rPr lang="en-US" b="1" i="1" smtClean="0">
                              <a:latin typeface="Cambria Math"/>
                            </a:rPr>
                            <m:t>+</m:t>
                          </m:r>
                          <m:sSup>
                            <m:sSupPr>
                              <m:ctrlPr>
                                <a:rPr lang="en-US" b="1" i="1" smtClean="0">
                                  <a:latin typeface="Cambria Math"/>
                                </a:rPr>
                              </m:ctrlPr>
                            </m:sSupPr>
                            <m:e>
                              <m:d>
                                <m:dPr>
                                  <m:ctrlPr>
                                    <a:rPr lang="en-US" b="1" i="1" smtClean="0">
                                      <a:latin typeface="Cambria Math"/>
                                    </a:rPr>
                                  </m:ctrlPr>
                                </m:dPr>
                                <m:e>
                                  <m:sSub>
                                    <m:sSubPr>
                                      <m:ctrlPr>
                                        <a:rPr lang="en-US" b="1" i="1" smtClean="0">
                                          <a:latin typeface="Cambria Math"/>
                                        </a:rPr>
                                      </m:ctrlPr>
                                    </m:sSubPr>
                                    <m:e>
                                      <m:r>
                                        <a:rPr lang="en-US" b="1" i="1" smtClean="0">
                                          <a:latin typeface="Cambria Math"/>
                                        </a:rPr>
                                        <m:t>𝒚</m:t>
                                      </m:r>
                                    </m:e>
                                    <m:sub>
                                      <m:r>
                                        <a:rPr lang="en-US" b="1" i="1" smtClean="0">
                                          <a:latin typeface="Cambria Math"/>
                                        </a:rPr>
                                        <m:t>𝟐</m:t>
                                      </m:r>
                                    </m:sub>
                                  </m:sSub>
                                  <m:r>
                                    <a:rPr lang="en-US" b="1" i="1" smtClean="0">
                                      <a:latin typeface="Cambria Math"/>
                                    </a:rPr>
                                    <m:t>−</m:t>
                                  </m:r>
                                  <m:sSub>
                                    <m:sSubPr>
                                      <m:ctrlPr>
                                        <a:rPr lang="en-US" b="1" i="1" smtClean="0">
                                          <a:latin typeface="Cambria Math"/>
                                        </a:rPr>
                                      </m:ctrlPr>
                                    </m:sSubPr>
                                    <m:e>
                                      <m:r>
                                        <a:rPr lang="en-US" b="1" i="1" smtClean="0">
                                          <a:latin typeface="Cambria Math"/>
                                        </a:rPr>
                                        <m:t>𝒚</m:t>
                                      </m:r>
                                    </m:e>
                                    <m:sub>
                                      <m:r>
                                        <a:rPr lang="en-US" b="1" i="1" smtClean="0">
                                          <a:latin typeface="Cambria Math"/>
                                        </a:rPr>
                                        <m:t>𝟏</m:t>
                                      </m:r>
                                    </m:sub>
                                  </m:sSub>
                                </m:e>
                              </m:d>
                            </m:e>
                            <m:sup>
                              <m:r>
                                <a:rPr lang="en-US" b="1" i="1" smtClean="0">
                                  <a:latin typeface="Cambria Math"/>
                                </a:rPr>
                                <m:t>𝟐</m:t>
                              </m:r>
                            </m:sup>
                          </m:sSup>
                        </m:e>
                      </m:rad>
                    </m:oMath>
                  </m:oMathPara>
                </a14:m>
                <a:endParaRPr lang="en-US" b="1" dirty="0" smtClean="0"/>
              </a:p>
              <a:p>
                <a:r>
                  <a:rPr lang="en-US" dirty="0" smtClean="0"/>
                  <a:t> </a:t>
                </a:r>
              </a:p>
              <a:p>
                <a:pPr marL="342900" indent="-342900">
                  <a:buFont typeface="Arial" pitchFamily="34" charset="0"/>
                  <a:buChar char="•"/>
                </a:pPr>
                <a:r>
                  <a:rPr lang="en-US" b="1" dirty="0" smtClean="0">
                    <a:solidFill>
                      <a:srgbClr val="FF0000"/>
                    </a:solidFill>
                  </a:rPr>
                  <a:t>If the vector is in </a:t>
                </a:r>
                <a:r>
                  <a:rPr lang="en-US" b="1" u="sng" dirty="0" smtClean="0">
                    <a:solidFill>
                      <a:srgbClr val="FF0000"/>
                    </a:solidFill>
                  </a:rPr>
                  <a:t>Component Form</a:t>
                </a:r>
                <a:r>
                  <a:rPr lang="en-US" b="1" dirty="0" smtClean="0">
                    <a:solidFill>
                      <a:srgbClr val="FF0000"/>
                    </a:solidFill>
                  </a:rPr>
                  <a:t> </a:t>
                </a:r>
                <a14:m>
                  <m:oMath xmlns:m="http://schemas.openxmlformats.org/officeDocument/2006/math">
                    <m:d>
                      <m:dPr>
                        <m:begChr m:val="⟨"/>
                        <m:endChr m:val="⟩"/>
                        <m:ctrlPr>
                          <a:rPr lang="en-US" b="1" i="1" smtClean="0">
                            <a:solidFill>
                              <a:srgbClr val="FF0000"/>
                            </a:solidFill>
                            <a:latin typeface="Cambria Math"/>
                          </a:rPr>
                        </m:ctrlPr>
                      </m:dPr>
                      <m:e>
                        <m:r>
                          <a:rPr lang="en-US" b="1" i="1" smtClean="0">
                            <a:solidFill>
                              <a:srgbClr val="FF0000"/>
                            </a:solidFill>
                            <a:latin typeface="Cambria Math"/>
                          </a:rPr>
                          <m:t>𝒂</m:t>
                        </m:r>
                        <m:r>
                          <a:rPr lang="en-US" b="1" i="1" smtClean="0">
                            <a:solidFill>
                              <a:srgbClr val="FF0000"/>
                            </a:solidFill>
                            <a:latin typeface="Cambria Math"/>
                          </a:rPr>
                          <m:t>, </m:t>
                        </m:r>
                        <m:r>
                          <a:rPr lang="en-US" b="1" i="1" smtClean="0">
                            <a:solidFill>
                              <a:srgbClr val="FF0000"/>
                            </a:solidFill>
                            <a:latin typeface="Cambria Math"/>
                          </a:rPr>
                          <m:t>𝒃</m:t>
                        </m:r>
                      </m:e>
                    </m:d>
                  </m:oMath>
                </a14:m>
                <a:r>
                  <a:rPr lang="en-US" b="1" dirty="0" smtClean="0">
                    <a:solidFill>
                      <a:srgbClr val="FF0000"/>
                    </a:solidFill>
                  </a:rPr>
                  <a:t>, the magnitude</a:t>
                </a:r>
              </a:p>
              <a:p>
                <a:r>
                  <a:rPr lang="en-US" b="1" dirty="0">
                    <a:solidFill>
                      <a:srgbClr val="FF0000"/>
                    </a:solidFill>
                  </a:rPr>
                  <a:t> </a:t>
                </a:r>
                <a:r>
                  <a:rPr lang="en-US" b="1" dirty="0" smtClean="0">
                    <a:solidFill>
                      <a:srgbClr val="FF0000"/>
                    </a:solidFill>
                  </a:rPr>
                  <a:t>    can be found using </a:t>
                </a:r>
              </a:p>
              <a:p>
                <a:pPr/>
                <a14:m>
                  <m:oMathPara xmlns:m="http://schemas.openxmlformats.org/officeDocument/2006/math">
                    <m:oMathParaPr>
                      <m:jc m:val="centerGroup"/>
                    </m:oMathParaPr>
                    <m:oMath xmlns:m="http://schemas.openxmlformats.org/officeDocument/2006/math">
                      <m:d>
                        <m:dPr>
                          <m:begChr m:val="‖"/>
                          <m:endChr m:val="‖"/>
                          <m:ctrlPr>
                            <a:rPr lang="en-US" b="1" i="1" smtClean="0">
                              <a:solidFill>
                                <a:schemeClr val="tx1"/>
                              </a:solidFill>
                              <a:latin typeface="Cambria Math"/>
                            </a:rPr>
                          </m:ctrlPr>
                        </m:dPr>
                        <m:e>
                          <m:r>
                            <a:rPr lang="en-US" b="1" i="1" smtClean="0">
                              <a:solidFill>
                                <a:schemeClr val="tx1"/>
                              </a:solidFill>
                              <a:latin typeface="Cambria Math"/>
                            </a:rPr>
                            <m:t>𝒗</m:t>
                          </m:r>
                        </m:e>
                      </m:d>
                      <m:r>
                        <a:rPr lang="en-US" b="1" i="1" smtClean="0">
                          <a:solidFill>
                            <a:schemeClr val="tx1"/>
                          </a:solidFill>
                          <a:latin typeface="Cambria Math"/>
                        </a:rPr>
                        <m:t>=</m:t>
                      </m:r>
                      <m:rad>
                        <m:radPr>
                          <m:degHide m:val="on"/>
                          <m:ctrlPr>
                            <a:rPr lang="en-US" b="1" i="1" smtClean="0">
                              <a:solidFill>
                                <a:schemeClr val="tx1"/>
                              </a:solidFill>
                              <a:latin typeface="Cambria Math"/>
                            </a:rPr>
                          </m:ctrlPr>
                        </m:radPr>
                        <m:deg/>
                        <m:e>
                          <m:sSup>
                            <m:sSupPr>
                              <m:ctrlPr>
                                <a:rPr lang="en-US" b="1" i="1" smtClean="0">
                                  <a:solidFill>
                                    <a:schemeClr val="tx1"/>
                                  </a:solidFill>
                                  <a:latin typeface="Cambria Math"/>
                                </a:rPr>
                              </m:ctrlPr>
                            </m:sSupPr>
                            <m:e>
                              <m:r>
                                <a:rPr lang="en-US" b="1" i="1" smtClean="0">
                                  <a:solidFill>
                                    <a:schemeClr val="tx1"/>
                                  </a:solidFill>
                                  <a:latin typeface="Cambria Math"/>
                                </a:rPr>
                                <m:t>𝒂</m:t>
                              </m:r>
                            </m:e>
                            <m:sup>
                              <m:r>
                                <a:rPr lang="en-US" b="1" i="1" smtClean="0">
                                  <a:solidFill>
                                    <a:schemeClr val="tx1"/>
                                  </a:solidFill>
                                  <a:latin typeface="Cambria Math"/>
                                </a:rPr>
                                <m:t>𝟐</m:t>
                              </m:r>
                            </m:sup>
                          </m:sSup>
                          <m:r>
                            <a:rPr lang="en-US" b="1" i="1" smtClean="0">
                              <a:solidFill>
                                <a:schemeClr val="tx1"/>
                              </a:solidFill>
                              <a:latin typeface="Cambria Math"/>
                            </a:rPr>
                            <m:t>+</m:t>
                          </m:r>
                          <m:sSup>
                            <m:sSupPr>
                              <m:ctrlPr>
                                <a:rPr lang="en-US" b="1" i="1" smtClean="0">
                                  <a:solidFill>
                                    <a:schemeClr val="tx1"/>
                                  </a:solidFill>
                                  <a:latin typeface="Cambria Math"/>
                                </a:rPr>
                              </m:ctrlPr>
                            </m:sSupPr>
                            <m:e>
                              <m:r>
                                <a:rPr lang="en-US" b="1" i="1" smtClean="0">
                                  <a:solidFill>
                                    <a:schemeClr val="tx1"/>
                                  </a:solidFill>
                                  <a:latin typeface="Cambria Math"/>
                                </a:rPr>
                                <m:t>𝒃</m:t>
                              </m:r>
                            </m:e>
                            <m:sup>
                              <m:r>
                                <a:rPr lang="en-US" b="1" i="1" smtClean="0">
                                  <a:solidFill>
                                    <a:schemeClr val="tx1"/>
                                  </a:solidFill>
                                  <a:latin typeface="Cambria Math"/>
                                </a:rPr>
                                <m:t>𝟐</m:t>
                              </m:r>
                            </m:sup>
                          </m:sSup>
                        </m:e>
                      </m:rad>
                    </m:oMath>
                  </m:oMathPara>
                </a14:m>
                <a:endParaRPr lang="en-US" b="1" dirty="0" smtClean="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67544" y="1988840"/>
                <a:ext cx="8280920" cy="2850396"/>
              </a:xfrm>
              <a:prstGeom prst="rect">
                <a:avLst/>
              </a:prstGeom>
              <a:blipFill rotWithShape="1">
                <a:blip r:embed="rId3"/>
                <a:stretch>
                  <a:fillRect l="-1031" t="-1709" r="-2577"/>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US" b="1" dirty="0" smtClean="0"/>
              <a:t>Magnitude</a:t>
            </a:r>
            <a:endParaRPr lang="en-US" b="1" dirty="0"/>
          </a:p>
        </p:txBody>
      </p:sp>
      <p:sp>
        <p:nvSpPr>
          <p:cNvPr id="6" name="TextBox 5"/>
          <p:cNvSpPr txBox="1"/>
          <p:nvPr/>
        </p:nvSpPr>
        <p:spPr>
          <a:xfrm>
            <a:off x="611560" y="1484784"/>
            <a:ext cx="8136904" cy="2677656"/>
          </a:xfrm>
          <a:prstGeom prst="rect">
            <a:avLst/>
          </a:prstGeom>
          <a:noFill/>
        </p:spPr>
        <p:txBody>
          <a:bodyPr wrap="square" rtlCol="0">
            <a:spAutoFit/>
          </a:bodyPr>
          <a:lstStyle/>
          <a:p>
            <a:r>
              <a:rPr lang="en-US" b="1" dirty="0" smtClean="0"/>
              <a:t>Example 1</a:t>
            </a:r>
            <a:r>
              <a:rPr lang="en-US" dirty="0" smtClean="0"/>
              <a:t>:  Find the magnitude of vectors </a:t>
            </a:r>
            <a:r>
              <a:rPr lang="en-US" b="1" dirty="0" smtClean="0"/>
              <a:t>u</a:t>
            </a:r>
            <a:r>
              <a:rPr lang="en-US" dirty="0"/>
              <a:t> </a:t>
            </a:r>
            <a:r>
              <a:rPr lang="en-US" dirty="0" smtClean="0"/>
              <a:t>and </a:t>
            </a:r>
            <a:r>
              <a:rPr lang="en-US" b="1" dirty="0" smtClean="0"/>
              <a:t>v</a:t>
            </a:r>
            <a:r>
              <a:rPr lang="en-US" dirty="0" smtClean="0"/>
              <a:t>.</a:t>
            </a:r>
          </a:p>
          <a:p>
            <a:r>
              <a:rPr lang="en-US" b="1" dirty="0" smtClean="0"/>
              <a:t>u</a:t>
            </a:r>
            <a:r>
              <a:rPr lang="en-US" dirty="0"/>
              <a:t> </a:t>
            </a:r>
            <a:r>
              <a:rPr lang="en-US" dirty="0" smtClean="0"/>
              <a:t>has initial point (1, 1) and terminal point (2, 4)</a:t>
            </a:r>
          </a:p>
          <a:p>
            <a:endParaRPr lang="en-US" dirty="0"/>
          </a:p>
          <a:p>
            <a:endParaRPr lang="en-US" dirty="0" smtClean="0"/>
          </a:p>
          <a:p>
            <a:endParaRPr lang="en-US" dirty="0"/>
          </a:p>
          <a:p>
            <a:endParaRPr lang="en-US" dirty="0" smtClean="0"/>
          </a:p>
          <a:p>
            <a:r>
              <a:rPr lang="en-US" b="1" dirty="0" smtClean="0"/>
              <a:t>v</a:t>
            </a:r>
            <a:r>
              <a:rPr lang="en-US" dirty="0"/>
              <a:t> has initial point </a:t>
            </a:r>
            <a:r>
              <a:rPr lang="en-US" dirty="0" smtClean="0"/>
              <a:t>(5, 3) </a:t>
            </a:r>
            <a:r>
              <a:rPr lang="en-US" dirty="0"/>
              <a:t>and terminal point </a:t>
            </a:r>
            <a:r>
              <a:rPr lang="en-US" dirty="0" smtClean="0"/>
              <a:t>(6, 6)</a:t>
            </a:r>
            <a:endParaRPr lang="en-US"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096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b="1" kern="0" dirty="0" smtClean="0">
                <a:solidFill>
                  <a:srgbClr val="002060"/>
                </a:solidFill>
              </a:rPr>
              <a:t>Vector Operations</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685800" y="1981200"/>
                <a:ext cx="3810000" cy="4114800"/>
              </a:xfrm>
              <a:prstGeom prst="rect">
                <a:avLst/>
              </a:prstGeom>
              <a:ln>
                <a:solidFill>
                  <a:schemeClr val="tx1"/>
                </a:solid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pPr>
                <a:r>
                  <a:rPr lang="en-US" b="1" kern="0" dirty="0" smtClean="0">
                    <a:solidFill>
                      <a:srgbClr val="006600"/>
                    </a:solidFill>
                    <a:latin typeface="+mj-lt"/>
                  </a:rPr>
                  <a:t>Vector Addition</a:t>
                </a:r>
              </a:p>
              <a:p>
                <a:pPr>
                  <a:buFontTx/>
                  <a:buNone/>
                </a:pPr>
                <a:r>
                  <a:rPr lang="en-US" sz="2600" kern="0" dirty="0" smtClean="0">
                    <a:latin typeface="+mj-lt"/>
                  </a:rPr>
                  <a:t>if </a:t>
                </a:r>
                <a:r>
                  <a:rPr lang="en-US" sz="2600" b="1" i="1" kern="0" dirty="0" smtClean="0">
                    <a:latin typeface="+mj-lt"/>
                  </a:rPr>
                  <a:t>u</a:t>
                </a:r>
                <a:r>
                  <a:rPr lang="en-US" sz="2600" kern="0" dirty="0" smtClean="0">
                    <a:latin typeface="+mj-lt"/>
                  </a:rPr>
                  <a:t> = </a:t>
                </a:r>
                <a14:m>
                  <m:oMath xmlns:m="http://schemas.openxmlformats.org/officeDocument/2006/math">
                    <m:d>
                      <m:dPr>
                        <m:begChr m:val="⟨"/>
                        <m:endChr m:val="⟩"/>
                        <m:ctrlPr>
                          <a:rPr lang="en-US" sz="2600" i="1" kern="0" smtClean="0">
                            <a:latin typeface="Cambria Math"/>
                          </a:rPr>
                        </m:ctrlPr>
                      </m:dPr>
                      <m:e>
                        <m:sSub>
                          <m:sSubPr>
                            <m:ctrlPr>
                              <a:rPr lang="en-US" sz="2600" i="1" kern="0" smtClean="0">
                                <a:latin typeface="Cambria Math"/>
                              </a:rPr>
                            </m:ctrlPr>
                          </m:sSubPr>
                          <m:e>
                            <m:r>
                              <a:rPr lang="en-US" sz="2600" b="0" i="1" kern="0" smtClean="0">
                                <a:latin typeface="Cambria Math"/>
                              </a:rPr>
                              <m:t>𝑢</m:t>
                            </m:r>
                          </m:e>
                          <m:sub>
                            <m:r>
                              <a:rPr lang="en-US" sz="2600" b="0" i="1" kern="0" smtClean="0">
                                <a:latin typeface="Cambria Math"/>
                              </a:rPr>
                              <m:t>1</m:t>
                            </m:r>
                          </m:sub>
                        </m:sSub>
                        <m:r>
                          <a:rPr lang="en-US" sz="2600" b="0" i="1" kern="0" smtClean="0">
                            <a:latin typeface="Cambria Math"/>
                          </a:rPr>
                          <m:t>, </m:t>
                        </m:r>
                        <m:sSub>
                          <m:sSubPr>
                            <m:ctrlPr>
                              <a:rPr lang="en-US" sz="2600" b="0" i="1" kern="0" smtClean="0">
                                <a:latin typeface="Cambria Math"/>
                              </a:rPr>
                            </m:ctrlPr>
                          </m:sSubPr>
                          <m:e>
                            <m:r>
                              <a:rPr lang="en-US" sz="2600" b="0" i="1" kern="0" smtClean="0">
                                <a:latin typeface="Cambria Math"/>
                              </a:rPr>
                              <m:t>𝑢</m:t>
                            </m:r>
                          </m:e>
                          <m:sub>
                            <m:r>
                              <a:rPr lang="en-US" sz="2600" b="0" i="1" kern="0" smtClean="0">
                                <a:latin typeface="Cambria Math"/>
                              </a:rPr>
                              <m:t>2</m:t>
                            </m:r>
                          </m:sub>
                        </m:sSub>
                      </m:e>
                    </m:d>
                  </m:oMath>
                </a14:m>
                <a:r>
                  <a:rPr lang="en-US" sz="2600" kern="0" dirty="0" smtClean="0">
                    <a:latin typeface="+mj-lt"/>
                  </a:rPr>
                  <a:t> and</a:t>
                </a:r>
              </a:p>
              <a:p>
                <a:pPr>
                  <a:buFontTx/>
                  <a:buNone/>
                </a:pPr>
                <a:r>
                  <a:rPr lang="en-US" sz="2600" b="1" kern="0" dirty="0">
                    <a:latin typeface="+mj-lt"/>
                  </a:rPr>
                  <a:t> </a:t>
                </a:r>
                <a:r>
                  <a:rPr lang="en-US" sz="2600" b="1" kern="0" dirty="0" smtClean="0">
                    <a:latin typeface="+mj-lt"/>
                  </a:rPr>
                  <a:t>   </a:t>
                </a:r>
                <a:r>
                  <a:rPr lang="en-US" sz="2600" b="1" i="1" kern="0" dirty="0" smtClean="0">
                    <a:latin typeface="+mj-lt"/>
                  </a:rPr>
                  <a:t>v</a:t>
                </a:r>
                <a:r>
                  <a:rPr lang="en-US" sz="2600" kern="0" dirty="0" smtClean="0">
                    <a:latin typeface="+mj-lt"/>
                  </a:rPr>
                  <a:t> = </a:t>
                </a:r>
                <a14:m>
                  <m:oMath xmlns:m="http://schemas.openxmlformats.org/officeDocument/2006/math">
                    <m:d>
                      <m:dPr>
                        <m:begChr m:val="⟨"/>
                        <m:endChr m:val="⟩"/>
                        <m:ctrlPr>
                          <a:rPr lang="en-US" sz="2600" i="1" kern="0" smtClean="0">
                            <a:latin typeface="Cambria Math"/>
                          </a:rPr>
                        </m:ctrlPr>
                      </m:dPr>
                      <m:e>
                        <m:sSub>
                          <m:sSubPr>
                            <m:ctrlPr>
                              <a:rPr lang="en-US" sz="2600" i="1" kern="0" smtClean="0">
                                <a:latin typeface="Cambria Math"/>
                              </a:rPr>
                            </m:ctrlPr>
                          </m:sSubPr>
                          <m:e>
                            <m:r>
                              <a:rPr lang="en-US" sz="2600" b="0" i="1" kern="0" smtClean="0">
                                <a:latin typeface="Cambria Math"/>
                              </a:rPr>
                              <m:t>𝑣</m:t>
                            </m:r>
                          </m:e>
                          <m:sub>
                            <m:r>
                              <a:rPr lang="en-US" sz="2600" b="0" i="1" kern="0" smtClean="0">
                                <a:latin typeface="Cambria Math"/>
                              </a:rPr>
                              <m:t>1</m:t>
                            </m:r>
                          </m:sub>
                        </m:sSub>
                        <m:r>
                          <a:rPr lang="en-US" sz="2600" b="0" i="1" kern="0" smtClean="0">
                            <a:latin typeface="Cambria Math"/>
                          </a:rPr>
                          <m:t>, </m:t>
                        </m:r>
                        <m:sSub>
                          <m:sSubPr>
                            <m:ctrlPr>
                              <a:rPr lang="en-US" sz="2600" b="0" i="1" kern="0" smtClean="0">
                                <a:latin typeface="Cambria Math"/>
                              </a:rPr>
                            </m:ctrlPr>
                          </m:sSubPr>
                          <m:e>
                            <m:r>
                              <a:rPr lang="en-US" sz="2600" b="0" i="1" kern="0" smtClean="0">
                                <a:latin typeface="Cambria Math"/>
                              </a:rPr>
                              <m:t>𝑣</m:t>
                            </m:r>
                          </m:e>
                          <m:sub>
                            <m:r>
                              <a:rPr lang="en-US" sz="2600" b="0" i="1" kern="0" smtClean="0">
                                <a:latin typeface="Cambria Math"/>
                              </a:rPr>
                              <m:t>2</m:t>
                            </m:r>
                          </m:sub>
                        </m:sSub>
                      </m:e>
                    </m:d>
                  </m:oMath>
                </a14:m>
                <a:r>
                  <a:rPr lang="en-US" sz="2600" kern="0" dirty="0" smtClean="0">
                    <a:latin typeface="+mj-lt"/>
                  </a:rPr>
                  <a:t>,</a:t>
                </a:r>
              </a:p>
              <a:p>
                <a:pPr>
                  <a:buFontTx/>
                  <a:buNone/>
                </a:pPr>
                <a:r>
                  <a:rPr lang="en-US" sz="2600" kern="0" dirty="0" smtClean="0">
                    <a:latin typeface="+mj-lt"/>
                  </a:rPr>
                  <a:t>the </a:t>
                </a:r>
                <a:r>
                  <a:rPr lang="en-US" sz="2600" b="1" u="sng" kern="0" dirty="0" smtClean="0">
                    <a:solidFill>
                      <a:srgbClr val="FF0000"/>
                    </a:solidFill>
                    <a:latin typeface="+mj-lt"/>
                  </a:rPr>
                  <a:t>sum</a:t>
                </a:r>
                <a:r>
                  <a:rPr lang="en-US" sz="2600" kern="0" dirty="0" smtClean="0">
                    <a:latin typeface="+mj-lt"/>
                  </a:rPr>
                  <a:t> of</a:t>
                </a:r>
                <a:r>
                  <a:rPr lang="en-US" sz="2600" kern="0" dirty="0">
                    <a:latin typeface="+mj-lt"/>
                  </a:rPr>
                  <a:t> </a:t>
                </a:r>
                <a:r>
                  <a:rPr lang="en-US" sz="2600" kern="0" dirty="0" smtClean="0">
                    <a:latin typeface="+mj-lt"/>
                  </a:rPr>
                  <a:t>vectors </a:t>
                </a:r>
                <a:r>
                  <a:rPr lang="en-US" sz="2600" b="1" i="1" kern="0" dirty="0" smtClean="0">
                    <a:latin typeface="+mj-lt"/>
                  </a:rPr>
                  <a:t>u</a:t>
                </a:r>
                <a:r>
                  <a:rPr lang="en-US" sz="2600" kern="0" dirty="0" smtClean="0">
                    <a:latin typeface="+mj-lt"/>
                  </a:rPr>
                  <a:t> and</a:t>
                </a:r>
              </a:p>
              <a:p>
                <a:pPr>
                  <a:buFontTx/>
                  <a:buNone/>
                </a:pPr>
                <a:r>
                  <a:rPr lang="en-US" sz="2600" b="1" i="1" kern="0" dirty="0" smtClean="0">
                    <a:latin typeface="+mj-lt"/>
                  </a:rPr>
                  <a:t>v</a:t>
                </a:r>
                <a:r>
                  <a:rPr lang="en-US" sz="2600" kern="0" dirty="0" smtClean="0">
                    <a:latin typeface="+mj-lt"/>
                  </a:rPr>
                  <a:t> is the vector:</a:t>
                </a:r>
              </a:p>
              <a:p>
                <a:pPr>
                  <a:buFontTx/>
                  <a:buNone/>
                </a:pPr>
                <a:r>
                  <a:rPr lang="en-US" sz="2600" b="1" i="1" kern="0" dirty="0" smtClean="0">
                    <a:latin typeface="+mj-lt"/>
                  </a:rPr>
                  <a:t>u</a:t>
                </a:r>
                <a:r>
                  <a:rPr lang="en-US" sz="2600" kern="0" dirty="0" smtClean="0">
                    <a:latin typeface="+mj-lt"/>
                  </a:rPr>
                  <a:t> + </a:t>
                </a:r>
                <a:r>
                  <a:rPr lang="en-US" sz="2600" b="1" i="1" kern="0" dirty="0" smtClean="0">
                    <a:latin typeface="+mj-lt"/>
                  </a:rPr>
                  <a:t>v</a:t>
                </a:r>
                <a:r>
                  <a:rPr lang="en-US" sz="2600" kern="0" dirty="0" smtClean="0">
                    <a:latin typeface="+mj-lt"/>
                  </a:rPr>
                  <a:t> = </a:t>
                </a:r>
                <a14:m>
                  <m:oMath xmlns:m="http://schemas.openxmlformats.org/officeDocument/2006/math">
                    <m:d>
                      <m:dPr>
                        <m:begChr m:val="⟨"/>
                        <m:endChr m:val="⟩"/>
                        <m:ctrlPr>
                          <a:rPr lang="en-US" sz="2600" i="1" kern="0" smtClean="0">
                            <a:latin typeface="Cambria Math"/>
                          </a:rPr>
                        </m:ctrlPr>
                      </m:dPr>
                      <m:e>
                        <m:sSub>
                          <m:sSubPr>
                            <m:ctrlPr>
                              <a:rPr lang="en-US" sz="2600" i="1" kern="0" smtClean="0">
                                <a:latin typeface="Cambria Math"/>
                              </a:rPr>
                            </m:ctrlPr>
                          </m:sSubPr>
                          <m:e>
                            <m:r>
                              <a:rPr lang="en-US" sz="2600" b="0" i="1" kern="0" smtClean="0">
                                <a:latin typeface="Cambria Math"/>
                              </a:rPr>
                              <m:t>𝑢</m:t>
                            </m:r>
                          </m:e>
                          <m:sub>
                            <m:r>
                              <a:rPr lang="en-US" sz="2600" b="0" i="1" kern="0" smtClean="0">
                                <a:latin typeface="Cambria Math"/>
                              </a:rPr>
                              <m:t>1</m:t>
                            </m:r>
                          </m:sub>
                        </m:sSub>
                        <m:r>
                          <a:rPr lang="en-US" sz="2600" b="0" i="1" kern="0" smtClean="0">
                            <a:latin typeface="Cambria Math"/>
                          </a:rPr>
                          <m:t>+</m:t>
                        </m:r>
                        <m:sSub>
                          <m:sSubPr>
                            <m:ctrlPr>
                              <a:rPr lang="en-US" sz="2600" b="0" i="1" kern="0" smtClean="0">
                                <a:latin typeface="Cambria Math"/>
                              </a:rPr>
                            </m:ctrlPr>
                          </m:sSubPr>
                          <m:e>
                            <m:r>
                              <a:rPr lang="en-US" sz="2600" b="0" i="1" kern="0" smtClean="0">
                                <a:latin typeface="Cambria Math"/>
                              </a:rPr>
                              <m:t>𝑣</m:t>
                            </m:r>
                          </m:e>
                          <m:sub>
                            <m:r>
                              <a:rPr lang="en-US" sz="2600" b="0" i="1" kern="0" smtClean="0">
                                <a:latin typeface="Cambria Math"/>
                              </a:rPr>
                              <m:t>1</m:t>
                            </m:r>
                          </m:sub>
                        </m:sSub>
                        <m:r>
                          <a:rPr lang="en-US" sz="2600" b="0" i="1" kern="0" smtClean="0">
                            <a:latin typeface="Cambria Math"/>
                          </a:rPr>
                          <m:t>,</m:t>
                        </m:r>
                        <m:sSub>
                          <m:sSubPr>
                            <m:ctrlPr>
                              <a:rPr lang="en-US" sz="2600" i="1" kern="0">
                                <a:latin typeface="Cambria Math"/>
                              </a:rPr>
                            </m:ctrlPr>
                          </m:sSubPr>
                          <m:e>
                            <m:r>
                              <a:rPr lang="en-US" sz="2600" i="1" kern="0">
                                <a:latin typeface="Cambria Math"/>
                              </a:rPr>
                              <m:t>𝑢</m:t>
                            </m:r>
                          </m:e>
                          <m:sub>
                            <m:r>
                              <a:rPr lang="en-US" sz="2600" b="0" i="1" kern="0" smtClean="0">
                                <a:latin typeface="Cambria Math"/>
                              </a:rPr>
                              <m:t>2</m:t>
                            </m:r>
                          </m:sub>
                        </m:sSub>
                        <m:r>
                          <a:rPr lang="en-US" sz="2600" i="1" kern="0">
                            <a:latin typeface="Cambria Math"/>
                          </a:rPr>
                          <m:t>+</m:t>
                        </m:r>
                        <m:sSub>
                          <m:sSubPr>
                            <m:ctrlPr>
                              <a:rPr lang="en-US" sz="2600" i="1" kern="0">
                                <a:latin typeface="Cambria Math"/>
                              </a:rPr>
                            </m:ctrlPr>
                          </m:sSubPr>
                          <m:e>
                            <m:r>
                              <a:rPr lang="en-US" sz="2600" i="1" kern="0">
                                <a:latin typeface="Cambria Math"/>
                              </a:rPr>
                              <m:t>𝑣</m:t>
                            </m:r>
                          </m:e>
                          <m:sub>
                            <m:r>
                              <a:rPr lang="en-US" sz="2600" b="0" i="1" kern="0" smtClean="0">
                                <a:latin typeface="Cambria Math"/>
                              </a:rPr>
                              <m:t>2</m:t>
                            </m:r>
                          </m:sub>
                        </m:sSub>
                      </m:e>
                    </m:d>
                  </m:oMath>
                </a14:m>
                <a:endParaRPr lang="en-US" sz="2600" kern="0" dirty="0" smtClean="0">
                  <a:latin typeface="+mj-lt"/>
                </a:endParaRPr>
              </a:p>
              <a:p>
                <a:pPr>
                  <a:buFontTx/>
                  <a:buNone/>
                </a:pPr>
                <a:r>
                  <a:rPr lang="en-US" sz="2600" kern="0" dirty="0" smtClean="0">
                    <a:solidFill>
                      <a:srgbClr val="7030A0"/>
                    </a:solidFill>
                    <a:latin typeface="+mj-lt"/>
                  </a:rPr>
                  <a:t>(This is also know as the</a:t>
                </a:r>
              </a:p>
              <a:p>
                <a:pPr>
                  <a:buFontTx/>
                  <a:buNone/>
                </a:pPr>
                <a:r>
                  <a:rPr lang="en-US" sz="2600" kern="0" dirty="0" smtClean="0">
                    <a:solidFill>
                      <a:srgbClr val="7030A0"/>
                    </a:solidFill>
                    <a:latin typeface="+mj-lt"/>
                  </a:rPr>
                  <a:t>“resultant vector”</a:t>
                </a:r>
                <a:r>
                  <a:rPr lang="en-US" sz="2600" kern="0" dirty="0">
                    <a:solidFill>
                      <a:srgbClr val="7030A0"/>
                    </a:solidFill>
                    <a:latin typeface="+mj-lt"/>
                  </a:rPr>
                  <a:t>)</a:t>
                </a:r>
                <a:endParaRPr lang="en-US" sz="2600" kern="0" dirty="0" smtClean="0">
                  <a:solidFill>
                    <a:srgbClr val="7030A0"/>
                  </a:solidFill>
                  <a:latin typeface="+mj-lt"/>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685800" y="1981200"/>
                <a:ext cx="3810000" cy="4114800"/>
              </a:xfrm>
              <a:prstGeom prst="rect">
                <a:avLst/>
              </a:prstGeom>
              <a:blipFill rotWithShape="1">
                <a:blip r:embed="rId3"/>
                <a:stretch>
                  <a:fillRect l="-3987" t="-1773"/>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3"/>
              <p:cNvSpPr txBox="1">
                <a:spLocks/>
              </p:cNvSpPr>
              <p:nvPr/>
            </p:nvSpPr>
            <p:spPr>
              <a:xfrm>
                <a:off x="4648200" y="1981200"/>
                <a:ext cx="3810000" cy="4114800"/>
              </a:xfrm>
              <a:prstGeom prst="rect">
                <a:avLst/>
              </a:prstGeom>
              <a:ln>
                <a:solidFill>
                  <a:schemeClr val="tx1"/>
                </a:solid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pPr>
                <a:r>
                  <a:rPr lang="en-US" sz="2800" b="1" kern="0" dirty="0" smtClean="0">
                    <a:solidFill>
                      <a:srgbClr val="006600"/>
                    </a:solidFill>
                    <a:latin typeface="+mj-lt"/>
                  </a:rPr>
                  <a:t>Scalar Multiplication</a:t>
                </a:r>
              </a:p>
              <a:p>
                <a:pPr>
                  <a:buFontTx/>
                  <a:buNone/>
                </a:pPr>
                <a:r>
                  <a:rPr lang="en-US" sz="2800" kern="0" dirty="0" smtClean="0">
                    <a:latin typeface="Calibri" pitchFamily="34" charset="0"/>
                    <a:cs typeface="Calibri" pitchFamily="34" charset="0"/>
                  </a:rPr>
                  <a:t>if </a:t>
                </a:r>
                <a:r>
                  <a:rPr lang="en-US" sz="2800" b="1" i="1" kern="0" dirty="0" smtClean="0">
                    <a:latin typeface="Calibri" pitchFamily="34" charset="0"/>
                    <a:cs typeface="Calibri" pitchFamily="34" charset="0"/>
                  </a:rPr>
                  <a:t>u</a:t>
                </a:r>
                <a:r>
                  <a:rPr lang="en-US" sz="2800" kern="0" dirty="0" smtClean="0">
                    <a:latin typeface="Calibri" pitchFamily="34" charset="0"/>
                    <a:cs typeface="Calibri" pitchFamily="34" charset="0"/>
                  </a:rPr>
                  <a:t> = </a:t>
                </a:r>
                <a14:m>
                  <m:oMath xmlns:m="http://schemas.openxmlformats.org/officeDocument/2006/math">
                    <m:d>
                      <m:dPr>
                        <m:begChr m:val="⟨"/>
                        <m:endChr m:val="⟩"/>
                        <m:ctrlPr>
                          <a:rPr lang="en-US" sz="2800" i="1" kern="0">
                            <a:latin typeface="Cambria Math"/>
                          </a:rPr>
                        </m:ctrlPr>
                      </m:dPr>
                      <m:e>
                        <m:sSub>
                          <m:sSubPr>
                            <m:ctrlPr>
                              <a:rPr lang="en-US" sz="2800" i="1" kern="0">
                                <a:latin typeface="Cambria Math"/>
                              </a:rPr>
                            </m:ctrlPr>
                          </m:sSubPr>
                          <m:e>
                            <m:r>
                              <a:rPr lang="en-US" sz="2800" i="1" kern="0">
                                <a:latin typeface="Cambria Math"/>
                              </a:rPr>
                              <m:t>𝑢</m:t>
                            </m:r>
                          </m:e>
                          <m:sub>
                            <m:r>
                              <a:rPr lang="en-US" sz="2800" i="1" kern="0">
                                <a:latin typeface="Cambria Math"/>
                              </a:rPr>
                              <m:t>1</m:t>
                            </m:r>
                          </m:sub>
                        </m:sSub>
                        <m:r>
                          <a:rPr lang="en-US" sz="2800" i="1" kern="0">
                            <a:latin typeface="Cambria Math"/>
                          </a:rPr>
                          <m:t>,</m:t>
                        </m:r>
                        <m:sSub>
                          <m:sSubPr>
                            <m:ctrlPr>
                              <a:rPr lang="en-US" sz="2800" i="1" kern="0">
                                <a:latin typeface="Cambria Math"/>
                              </a:rPr>
                            </m:ctrlPr>
                          </m:sSubPr>
                          <m:e>
                            <m:r>
                              <a:rPr lang="en-US" sz="2800" i="1" kern="0">
                                <a:latin typeface="Cambria Math"/>
                              </a:rPr>
                              <m:t>𝑢</m:t>
                            </m:r>
                          </m:e>
                          <m:sub>
                            <m:r>
                              <a:rPr lang="en-US" sz="2800" i="1" kern="0">
                                <a:latin typeface="Cambria Math"/>
                              </a:rPr>
                              <m:t>2</m:t>
                            </m:r>
                          </m:sub>
                        </m:sSub>
                      </m:e>
                    </m:d>
                    <m:r>
                      <a:rPr lang="en-US" sz="2800" b="0" i="0" kern="0" smtClean="0">
                        <a:latin typeface="Cambria Math"/>
                      </a:rPr>
                      <m:t> </m:t>
                    </m:r>
                    <m:r>
                      <m:rPr>
                        <m:sty m:val="p"/>
                      </m:rPr>
                      <a:rPr lang="en-US" sz="2800" b="0" i="0" kern="0" smtClean="0">
                        <a:latin typeface="Cambria Math"/>
                      </a:rPr>
                      <m:t>and</m:t>
                    </m:r>
                  </m:oMath>
                </a14:m>
                <a:endParaRPr lang="en-US" sz="2800" kern="0" dirty="0" smtClean="0">
                  <a:latin typeface="Calibri" pitchFamily="34" charset="0"/>
                  <a:cs typeface="Calibri" pitchFamily="34" charset="0"/>
                </a:endParaRPr>
              </a:p>
              <a:p>
                <a:pPr>
                  <a:buFontTx/>
                  <a:buNone/>
                </a:pPr>
                <a:r>
                  <a:rPr lang="en-US" sz="2800" i="1" kern="0" dirty="0" smtClean="0">
                    <a:latin typeface="Calibri" pitchFamily="34" charset="0"/>
                    <a:cs typeface="Calibri" pitchFamily="34" charset="0"/>
                  </a:rPr>
                  <a:t>k</a:t>
                </a:r>
                <a:r>
                  <a:rPr lang="en-US" sz="2800" kern="0" dirty="0" smtClean="0">
                    <a:latin typeface="Calibri" pitchFamily="34" charset="0"/>
                    <a:cs typeface="Calibri" pitchFamily="34" charset="0"/>
                  </a:rPr>
                  <a:t> is a real number</a:t>
                </a:r>
              </a:p>
              <a:p>
                <a:pPr>
                  <a:buFontTx/>
                  <a:buNone/>
                </a:pPr>
                <a:r>
                  <a:rPr lang="en-US" sz="2800" kern="0" dirty="0" smtClean="0">
                    <a:latin typeface="Calibri" pitchFamily="34" charset="0"/>
                    <a:cs typeface="Calibri" pitchFamily="34" charset="0"/>
                  </a:rPr>
                  <a:t>(scalar) the product of</a:t>
                </a:r>
              </a:p>
              <a:p>
                <a:pPr>
                  <a:buFontTx/>
                  <a:buNone/>
                </a:pPr>
                <a:r>
                  <a:rPr lang="en-US" sz="2800" kern="0" dirty="0" smtClean="0">
                    <a:latin typeface="Calibri" pitchFamily="34" charset="0"/>
                    <a:cs typeface="Calibri" pitchFamily="34" charset="0"/>
                  </a:rPr>
                  <a:t>the scalar </a:t>
                </a:r>
                <a:r>
                  <a:rPr lang="en-US" sz="2800" i="1" kern="0" dirty="0" smtClean="0">
                    <a:latin typeface="Calibri" pitchFamily="34" charset="0"/>
                    <a:cs typeface="Calibri" pitchFamily="34" charset="0"/>
                  </a:rPr>
                  <a:t>k </a:t>
                </a:r>
                <a:r>
                  <a:rPr lang="en-US" sz="2800" kern="0" dirty="0" smtClean="0">
                    <a:latin typeface="Calibri" pitchFamily="34" charset="0"/>
                    <a:cs typeface="Calibri" pitchFamily="34" charset="0"/>
                  </a:rPr>
                  <a:t>and the</a:t>
                </a:r>
              </a:p>
              <a:p>
                <a:pPr>
                  <a:buFontTx/>
                  <a:buNone/>
                </a:pPr>
                <a:r>
                  <a:rPr lang="en-US" sz="2800" kern="0" dirty="0" smtClean="0">
                    <a:latin typeface="Calibri" pitchFamily="34" charset="0"/>
                    <a:cs typeface="Calibri" pitchFamily="34" charset="0"/>
                  </a:rPr>
                  <a:t>vector </a:t>
                </a:r>
                <a:r>
                  <a:rPr lang="en-US" sz="2800" b="1" i="1" kern="0" dirty="0" smtClean="0">
                    <a:latin typeface="Calibri" pitchFamily="34" charset="0"/>
                    <a:cs typeface="Calibri" pitchFamily="34" charset="0"/>
                  </a:rPr>
                  <a:t>u</a:t>
                </a:r>
                <a:r>
                  <a:rPr lang="en-US" sz="2800" kern="0" dirty="0" smtClean="0">
                    <a:latin typeface="Calibri" pitchFamily="34" charset="0"/>
                    <a:cs typeface="Calibri" pitchFamily="34" charset="0"/>
                  </a:rPr>
                  <a:t> is:</a:t>
                </a:r>
              </a:p>
              <a:p>
                <a:pPr>
                  <a:buFontTx/>
                  <a:buNone/>
                </a:pPr>
                <a:r>
                  <a:rPr lang="en-US" sz="2800" i="1" kern="0" dirty="0" err="1" smtClean="0">
                    <a:latin typeface="Calibri" pitchFamily="34" charset="0"/>
                    <a:cs typeface="Calibri" pitchFamily="34" charset="0"/>
                  </a:rPr>
                  <a:t>k</a:t>
                </a:r>
                <a:r>
                  <a:rPr lang="en-US" sz="2800" b="1" i="1" kern="0" dirty="0" err="1" smtClean="0">
                    <a:latin typeface="Calibri" pitchFamily="34" charset="0"/>
                    <a:cs typeface="Calibri" pitchFamily="34" charset="0"/>
                  </a:rPr>
                  <a:t>u</a:t>
                </a:r>
                <a:r>
                  <a:rPr lang="en-US" sz="2800" kern="0" dirty="0" smtClean="0">
                    <a:latin typeface="Calibri" pitchFamily="34" charset="0"/>
                    <a:cs typeface="Calibri" pitchFamily="34" charset="0"/>
                  </a:rPr>
                  <a:t> = </a:t>
                </a:r>
                <a:r>
                  <a:rPr lang="en-US" sz="2800" i="1" kern="0" dirty="0" smtClean="0">
                    <a:latin typeface="Calibri" pitchFamily="34" charset="0"/>
                    <a:cs typeface="Calibri" pitchFamily="34" charset="0"/>
                  </a:rPr>
                  <a:t>k</a:t>
                </a:r>
                <a14:m>
                  <m:oMath xmlns:m="http://schemas.openxmlformats.org/officeDocument/2006/math">
                    <m:d>
                      <m:dPr>
                        <m:begChr m:val="⟨"/>
                        <m:endChr m:val="⟩"/>
                        <m:ctrlPr>
                          <a:rPr lang="en-US" sz="2800" i="1" kern="0" smtClean="0">
                            <a:latin typeface="Cambria Math"/>
                          </a:rPr>
                        </m:ctrlPr>
                      </m:dPr>
                      <m:e>
                        <m:sSub>
                          <m:sSubPr>
                            <m:ctrlPr>
                              <a:rPr lang="en-US" sz="2800" b="1" i="1" kern="0">
                                <a:latin typeface="Cambria Math"/>
                              </a:rPr>
                            </m:ctrlPr>
                          </m:sSubPr>
                          <m:e>
                            <m:r>
                              <a:rPr lang="en-US" sz="2800" b="1" i="1" kern="0">
                                <a:latin typeface="Cambria Math"/>
                              </a:rPr>
                              <m:t>𝒖</m:t>
                            </m:r>
                          </m:e>
                          <m:sub>
                            <m:r>
                              <a:rPr lang="en-US" sz="2800" b="1" i="1" kern="0">
                                <a:latin typeface="Cambria Math"/>
                              </a:rPr>
                              <m:t>𝟏</m:t>
                            </m:r>
                          </m:sub>
                        </m:sSub>
                        <m:r>
                          <a:rPr lang="en-US" sz="2800" b="0" i="1" kern="0" smtClean="0">
                            <a:latin typeface="Cambria Math"/>
                          </a:rPr>
                          <m:t>,</m:t>
                        </m:r>
                        <m:sSub>
                          <m:sSubPr>
                            <m:ctrlPr>
                              <a:rPr lang="en-US" sz="2800" b="1" i="1" kern="0">
                                <a:latin typeface="Cambria Math"/>
                              </a:rPr>
                            </m:ctrlPr>
                          </m:sSubPr>
                          <m:e>
                            <m:r>
                              <a:rPr lang="en-US" sz="2800" b="1" i="1" kern="0" smtClean="0">
                                <a:latin typeface="Cambria Math"/>
                              </a:rPr>
                              <m:t>𝒖</m:t>
                            </m:r>
                          </m:e>
                          <m:sub>
                            <m:r>
                              <a:rPr lang="en-US" sz="2800" b="1" i="1" kern="0" smtClean="0">
                                <a:latin typeface="Cambria Math"/>
                              </a:rPr>
                              <m:t>𝟐</m:t>
                            </m:r>
                          </m:sub>
                        </m:sSub>
                      </m:e>
                    </m:d>
                    <m:r>
                      <a:rPr lang="en-US" sz="2800" b="0" i="1" kern="0" smtClean="0">
                        <a:latin typeface="Cambria Math"/>
                      </a:rPr>
                      <m:t>=</m:t>
                    </m:r>
                    <m:d>
                      <m:dPr>
                        <m:begChr m:val="⟨"/>
                        <m:endChr m:val="⟩"/>
                        <m:ctrlPr>
                          <a:rPr lang="en-US" sz="2800" i="1" kern="0">
                            <a:latin typeface="Cambria Math"/>
                          </a:rPr>
                        </m:ctrlPr>
                      </m:dPr>
                      <m:e>
                        <m:sSub>
                          <m:sSubPr>
                            <m:ctrlPr>
                              <a:rPr lang="en-US" sz="2800" i="1" kern="0">
                                <a:latin typeface="Cambria Math"/>
                              </a:rPr>
                            </m:ctrlPr>
                          </m:sSubPr>
                          <m:e>
                            <m:r>
                              <a:rPr lang="en-US" sz="2800" b="0" i="1" kern="0" smtClean="0">
                                <a:latin typeface="Cambria Math"/>
                              </a:rPr>
                              <m:t>𝑘</m:t>
                            </m:r>
                            <m:r>
                              <a:rPr lang="en-US" sz="2800" b="1" i="1" kern="0">
                                <a:latin typeface="Cambria Math"/>
                              </a:rPr>
                              <m:t>𝒖</m:t>
                            </m:r>
                          </m:e>
                          <m:sub>
                            <m:r>
                              <a:rPr lang="en-US" sz="2800" b="1" i="1" kern="0">
                                <a:latin typeface="Cambria Math"/>
                              </a:rPr>
                              <m:t>𝟏</m:t>
                            </m:r>
                          </m:sub>
                        </m:sSub>
                        <m:r>
                          <a:rPr lang="en-US" sz="2800" i="1" kern="0">
                            <a:latin typeface="Cambria Math"/>
                          </a:rPr>
                          <m:t>,</m:t>
                        </m:r>
                        <m:sSub>
                          <m:sSubPr>
                            <m:ctrlPr>
                              <a:rPr lang="en-US" sz="2800" i="1" kern="0">
                                <a:latin typeface="Cambria Math"/>
                              </a:rPr>
                            </m:ctrlPr>
                          </m:sSubPr>
                          <m:e>
                            <m:r>
                              <a:rPr lang="en-US" sz="2800" b="0" i="1" kern="0" smtClean="0">
                                <a:latin typeface="Cambria Math"/>
                              </a:rPr>
                              <m:t>𝑘</m:t>
                            </m:r>
                            <m:r>
                              <a:rPr lang="en-US" sz="2800" b="1" i="1" kern="0">
                                <a:latin typeface="Cambria Math"/>
                              </a:rPr>
                              <m:t>𝒖</m:t>
                            </m:r>
                          </m:e>
                          <m:sub>
                            <m:r>
                              <a:rPr lang="en-US" sz="2800" b="1" i="1" kern="0">
                                <a:latin typeface="Cambria Math"/>
                              </a:rPr>
                              <m:t>𝟐</m:t>
                            </m:r>
                          </m:sub>
                        </m:sSub>
                      </m:e>
                    </m:d>
                  </m:oMath>
                </a14:m>
                <a:endParaRPr lang="en-US" sz="2800" b="1" kern="0" dirty="0" smtClean="0">
                  <a:solidFill>
                    <a:srgbClr val="006600"/>
                  </a:solidFill>
                  <a:latin typeface="Calibri" pitchFamily="34" charset="0"/>
                  <a:cs typeface="Calibri" pitchFamily="34" charset="0"/>
                </a:endParaRPr>
              </a:p>
            </p:txBody>
          </p:sp>
        </mc:Choice>
        <mc:Fallback xmlns="">
          <p:sp>
            <p:nvSpPr>
              <p:cNvPr id="8" name="Content Placeholder 3"/>
              <p:cNvSpPr txBox="1">
                <a:spLocks noRot="1" noChangeAspect="1" noMove="1" noResize="1" noEditPoints="1" noAdjustHandles="1" noChangeArrowheads="1" noChangeShapeType="1" noTextEdit="1"/>
              </p:cNvSpPr>
              <p:nvPr/>
            </p:nvSpPr>
            <p:spPr>
              <a:xfrm>
                <a:off x="4648200" y="1981200"/>
                <a:ext cx="3810000" cy="4114800"/>
              </a:xfrm>
              <a:prstGeom prst="rect">
                <a:avLst/>
              </a:prstGeom>
              <a:blipFill rotWithShape="1">
                <a:blip r:embed="rId4"/>
                <a:stretch>
                  <a:fillRect l="-3190" t="-1182"/>
                </a:stretch>
              </a:blipFill>
              <a:ln>
                <a:solidFill>
                  <a:schemeClr val="tx1"/>
                </a:solidFill>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80">
                                          <p:stCondLst>
                                            <p:cond delay="0"/>
                                          </p:stCondLst>
                                        </p:cTn>
                                        <p:tgtEl>
                                          <p:spTgt spid="7">
                                            <p:bg/>
                                          </p:spTgt>
                                        </p:tgtEl>
                                      </p:cBhvr>
                                    </p:animEffect>
                                    <p:anim calcmode="lin" valueType="num">
                                      <p:cBhvr>
                                        <p:cTn id="8" dur="1822" tmFilter="0,0; 0.14,0.36; 0.43,0.73; 0.71,0.91; 1.0,1.0">
                                          <p:stCondLst>
                                            <p:cond delay="0"/>
                                          </p:stCondLst>
                                        </p:cTn>
                                        <p:tgtEl>
                                          <p:spTgt spid="7">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bg/>
                                          </p:spTgt>
                                        </p:tgtEl>
                                      </p:cBhvr>
                                      <p:to x="100000" y="60000"/>
                                    </p:animScale>
                                    <p:animScale>
                                      <p:cBhvr>
                                        <p:cTn id="14" dur="166" decel="50000">
                                          <p:stCondLst>
                                            <p:cond delay="676"/>
                                          </p:stCondLst>
                                        </p:cTn>
                                        <p:tgtEl>
                                          <p:spTgt spid="7">
                                            <p:bg/>
                                          </p:spTgt>
                                        </p:tgtEl>
                                      </p:cBhvr>
                                      <p:to x="100000" y="100000"/>
                                    </p:animScale>
                                    <p:animScale>
                                      <p:cBhvr>
                                        <p:cTn id="15" dur="26">
                                          <p:stCondLst>
                                            <p:cond delay="1312"/>
                                          </p:stCondLst>
                                        </p:cTn>
                                        <p:tgtEl>
                                          <p:spTgt spid="7">
                                            <p:bg/>
                                          </p:spTgt>
                                        </p:tgtEl>
                                      </p:cBhvr>
                                      <p:to x="100000" y="80000"/>
                                    </p:animScale>
                                    <p:animScale>
                                      <p:cBhvr>
                                        <p:cTn id="16" dur="166" decel="50000">
                                          <p:stCondLst>
                                            <p:cond delay="1338"/>
                                          </p:stCondLst>
                                        </p:cTn>
                                        <p:tgtEl>
                                          <p:spTgt spid="7">
                                            <p:bg/>
                                          </p:spTgt>
                                        </p:tgtEl>
                                      </p:cBhvr>
                                      <p:to x="100000" y="100000"/>
                                    </p:animScale>
                                    <p:animScale>
                                      <p:cBhvr>
                                        <p:cTn id="17" dur="26">
                                          <p:stCondLst>
                                            <p:cond delay="1642"/>
                                          </p:stCondLst>
                                        </p:cTn>
                                        <p:tgtEl>
                                          <p:spTgt spid="7">
                                            <p:bg/>
                                          </p:spTgt>
                                        </p:tgtEl>
                                      </p:cBhvr>
                                      <p:to x="100000" y="90000"/>
                                    </p:animScale>
                                    <p:animScale>
                                      <p:cBhvr>
                                        <p:cTn id="18" dur="166" decel="50000">
                                          <p:stCondLst>
                                            <p:cond delay="1668"/>
                                          </p:stCondLst>
                                        </p:cTn>
                                        <p:tgtEl>
                                          <p:spTgt spid="7">
                                            <p:bg/>
                                          </p:spTgt>
                                        </p:tgtEl>
                                      </p:cBhvr>
                                      <p:to x="100000" y="100000"/>
                                    </p:animScale>
                                    <p:animScale>
                                      <p:cBhvr>
                                        <p:cTn id="19" dur="26">
                                          <p:stCondLst>
                                            <p:cond delay="1808"/>
                                          </p:stCondLst>
                                        </p:cTn>
                                        <p:tgtEl>
                                          <p:spTgt spid="7">
                                            <p:bg/>
                                          </p:spTgt>
                                        </p:tgtEl>
                                      </p:cBhvr>
                                      <p:to x="100000" y="95000"/>
                                    </p:animScale>
                                    <p:animScale>
                                      <p:cBhvr>
                                        <p:cTn id="20" dur="166" decel="50000">
                                          <p:stCondLst>
                                            <p:cond delay="1834"/>
                                          </p:stCondLst>
                                        </p:cTn>
                                        <p:tgtEl>
                                          <p:spTgt spid="7">
                                            <p:bg/>
                                          </p:spTgt>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 calcmode="lin" valueType="num">
                                      <p:cBhvr>
                                        <p:cTn id="2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7">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 calcmode="lin" valueType="num">
                                      <p:cBhvr>
                                        <p:cTn id="30"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7">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 calcmode="lin" valueType="num">
                                      <p:cBhvr>
                                        <p:cTn id="36"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7">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 calcmode="lin" valueType="num">
                                      <p:cBhvr>
                                        <p:cTn id="42"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7">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 calcmode="lin" valueType="num">
                                      <p:cBhvr>
                                        <p:cTn id="48"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50" dur="500"/>
                                        <p:tgtEl>
                                          <p:spTgt spid="7">
                                            <p:txEl>
                                              <p:pRg st="4" end="4"/>
                                            </p:txEl>
                                          </p:spTgt>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7">
                                            <p:txEl>
                                              <p:pRg st="5" end="5"/>
                                            </p:txEl>
                                          </p:spTgt>
                                        </p:tgtEl>
                                        <p:attrNameLst>
                                          <p:attrName>style.visibility</p:attrName>
                                        </p:attrNameLst>
                                      </p:cBhvr>
                                      <p:to>
                                        <p:strVal val="visible"/>
                                      </p:to>
                                    </p:set>
                                    <p:anim calcmode="lin" valueType="num">
                                      <p:cBhvr>
                                        <p:cTn id="54"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56" dur="500"/>
                                        <p:tgtEl>
                                          <p:spTgt spid="7">
                                            <p:txEl>
                                              <p:pRg st="5" end="5"/>
                                            </p:txEl>
                                          </p:spTgt>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7">
                                            <p:txEl>
                                              <p:pRg st="6" end="6"/>
                                            </p:txEl>
                                          </p:spTgt>
                                        </p:tgtEl>
                                        <p:attrNameLst>
                                          <p:attrName>style.visibility</p:attrName>
                                        </p:attrNameLst>
                                      </p:cBhvr>
                                      <p:to>
                                        <p:strVal val="visible"/>
                                      </p:to>
                                    </p:set>
                                    <p:anim calcmode="lin" valueType="num">
                                      <p:cBhvr>
                                        <p:cTn id="60"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7">
                                            <p:txEl>
                                              <p:pRg st="6" end="6"/>
                                            </p:txEl>
                                          </p:spTgt>
                                        </p:tgtEl>
                                      </p:cBhvr>
                                    </p:animEffect>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7">
                                            <p:txEl>
                                              <p:pRg st="7" end="7"/>
                                            </p:txEl>
                                          </p:spTgt>
                                        </p:tgtEl>
                                        <p:attrNameLst>
                                          <p:attrName>style.visibility</p:attrName>
                                        </p:attrNameLst>
                                      </p:cBhvr>
                                      <p:to>
                                        <p:strVal val="visible"/>
                                      </p:to>
                                    </p:set>
                                    <p:anim calcmode="lin" valueType="num">
                                      <p:cBhvr>
                                        <p:cTn id="66"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67"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68" dur="500"/>
                                        <p:tgtEl>
                                          <p:spTgt spid="7">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iterate type="lt">
                                    <p:tmPct val="5000"/>
                                  </p:iterate>
                                  <p:childTnLst>
                                    <p:set>
                                      <p:cBhvr>
                                        <p:cTn id="72" dur="1" fill="hold">
                                          <p:stCondLst>
                                            <p:cond delay="0"/>
                                          </p:stCondLst>
                                        </p:cTn>
                                        <p:tgtEl>
                                          <p:spTgt spid="8">
                                            <p:bg/>
                                          </p:spTgt>
                                        </p:tgtEl>
                                        <p:attrNameLst>
                                          <p:attrName>style.visibility</p:attrName>
                                        </p:attrNameLst>
                                      </p:cBhvr>
                                      <p:to>
                                        <p:strVal val="visible"/>
                                      </p:to>
                                    </p:set>
                                    <p:anim calcmode="lin" valueType="num">
                                      <p:cBhvr>
                                        <p:cTn id="73" dur="1000" fill="hold"/>
                                        <p:tgtEl>
                                          <p:spTgt spid="8">
                                            <p:bg/>
                                          </p:spTgt>
                                        </p:tgtEl>
                                        <p:attrNameLst>
                                          <p:attrName>ppt_w</p:attrName>
                                        </p:attrNameLst>
                                      </p:cBhvr>
                                      <p:tavLst>
                                        <p:tav tm="0">
                                          <p:val>
                                            <p:fltVal val="0"/>
                                          </p:val>
                                        </p:tav>
                                        <p:tav tm="100000">
                                          <p:val>
                                            <p:strVal val="#ppt_w"/>
                                          </p:val>
                                        </p:tav>
                                      </p:tavLst>
                                    </p:anim>
                                    <p:anim calcmode="lin" valueType="num">
                                      <p:cBhvr>
                                        <p:cTn id="74" dur="1000" fill="hold"/>
                                        <p:tgtEl>
                                          <p:spTgt spid="8">
                                            <p:bg/>
                                          </p:spTgt>
                                        </p:tgtEl>
                                        <p:attrNameLst>
                                          <p:attrName>ppt_h</p:attrName>
                                        </p:attrNameLst>
                                      </p:cBhvr>
                                      <p:tavLst>
                                        <p:tav tm="0">
                                          <p:val>
                                            <p:fltVal val="0"/>
                                          </p:val>
                                        </p:tav>
                                        <p:tav tm="100000">
                                          <p:val>
                                            <p:strVal val="#ppt_h"/>
                                          </p:val>
                                        </p:tav>
                                      </p:tavLst>
                                    </p:anim>
                                    <p:anim calcmode="lin" valueType="num">
                                      <p:cBhvr>
                                        <p:cTn id="75" dur="1000" fill="hold"/>
                                        <p:tgtEl>
                                          <p:spTgt spid="8">
                                            <p:bg/>
                                          </p:spTgt>
                                        </p:tgtEl>
                                        <p:attrNameLst>
                                          <p:attrName>style.rotation</p:attrName>
                                        </p:attrNameLst>
                                      </p:cBhvr>
                                      <p:tavLst>
                                        <p:tav tm="0">
                                          <p:val>
                                            <p:fltVal val="90"/>
                                          </p:val>
                                        </p:tav>
                                        <p:tav tm="100000">
                                          <p:val>
                                            <p:fltVal val="0"/>
                                          </p:val>
                                        </p:tav>
                                      </p:tavLst>
                                    </p:anim>
                                    <p:animEffect transition="in" filter="fade">
                                      <p:cBhvr>
                                        <p:cTn id="76" dur="1000"/>
                                        <p:tgtEl>
                                          <p:spTgt spid="8">
                                            <p:bg/>
                                          </p:spTgt>
                                        </p:tgtEl>
                                      </p:cBhvr>
                                    </p:animEffect>
                                  </p:childTnLst>
                                </p:cTn>
                              </p:par>
                            </p:childTnLst>
                          </p:cTn>
                        </p:par>
                        <p:par>
                          <p:cTn id="77" fill="hold">
                            <p:stCondLst>
                              <p:cond delay="1000"/>
                            </p:stCondLst>
                            <p:childTnLst>
                              <p:par>
                                <p:cTn id="78" presetID="53" presetClass="entr" presetSubtype="16" fill="hold" grpId="0" nodeType="afterEffect">
                                  <p:stCondLst>
                                    <p:cond delay="0"/>
                                  </p:stCondLst>
                                  <p:childTnLst>
                                    <p:set>
                                      <p:cBhvr>
                                        <p:cTn id="79" dur="1" fill="hold">
                                          <p:stCondLst>
                                            <p:cond delay="0"/>
                                          </p:stCondLst>
                                        </p:cTn>
                                        <p:tgtEl>
                                          <p:spTgt spid="8">
                                            <p:txEl>
                                              <p:pRg st="0" end="0"/>
                                            </p:txEl>
                                          </p:spTgt>
                                        </p:tgtEl>
                                        <p:attrNameLst>
                                          <p:attrName>style.visibility</p:attrName>
                                        </p:attrNameLst>
                                      </p:cBhvr>
                                      <p:to>
                                        <p:strVal val="visible"/>
                                      </p:to>
                                    </p:set>
                                    <p:anim calcmode="lin" valueType="num">
                                      <p:cBhvr>
                                        <p:cTn id="80"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1"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82" dur="500"/>
                                        <p:tgtEl>
                                          <p:spTgt spid="8">
                                            <p:txEl>
                                              <p:pRg st="0" end="0"/>
                                            </p:txEl>
                                          </p:spTgt>
                                        </p:tgtEl>
                                      </p:cBhvr>
                                    </p:animEffect>
                                  </p:childTnLst>
                                </p:cTn>
                              </p:par>
                            </p:childTnLst>
                          </p:cTn>
                        </p:par>
                        <p:par>
                          <p:cTn id="83" fill="hold">
                            <p:stCondLst>
                              <p:cond delay="1500"/>
                            </p:stCondLst>
                            <p:childTnLst>
                              <p:par>
                                <p:cTn id="84" presetID="53" presetClass="entr" presetSubtype="16" fill="hold" grpId="0" nodeType="afterEffect">
                                  <p:stCondLst>
                                    <p:cond delay="0"/>
                                  </p:stCondLst>
                                  <p:childTnLst>
                                    <p:set>
                                      <p:cBhvr>
                                        <p:cTn id="85" dur="1" fill="hold">
                                          <p:stCondLst>
                                            <p:cond delay="0"/>
                                          </p:stCondLst>
                                        </p:cTn>
                                        <p:tgtEl>
                                          <p:spTgt spid="8">
                                            <p:txEl>
                                              <p:pRg st="1" end="1"/>
                                            </p:txEl>
                                          </p:spTgt>
                                        </p:tgtEl>
                                        <p:attrNameLst>
                                          <p:attrName>style.visibility</p:attrName>
                                        </p:attrNameLst>
                                      </p:cBhvr>
                                      <p:to>
                                        <p:strVal val="visible"/>
                                      </p:to>
                                    </p:set>
                                    <p:anim calcmode="lin" valueType="num">
                                      <p:cBhvr>
                                        <p:cTn id="8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88" dur="500"/>
                                        <p:tgtEl>
                                          <p:spTgt spid="8">
                                            <p:txEl>
                                              <p:pRg st="1" end="1"/>
                                            </p:txEl>
                                          </p:spTgt>
                                        </p:tgtEl>
                                      </p:cBhvr>
                                    </p:animEffect>
                                  </p:childTnLst>
                                </p:cTn>
                              </p:par>
                            </p:childTnLst>
                          </p:cTn>
                        </p:par>
                        <p:par>
                          <p:cTn id="89" fill="hold">
                            <p:stCondLst>
                              <p:cond delay="2000"/>
                            </p:stCondLst>
                            <p:childTnLst>
                              <p:par>
                                <p:cTn id="90" presetID="53" presetClass="entr" presetSubtype="16" fill="hold" grpId="0" nodeType="afterEffect">
                                  <p:stCondLst>
                                    <p:cond delay="0"/>
                                  </p:stCondLst>
                                  <p:childTnLst>
                                    <p:set>
                                      <p:cBhvr>
                                        <p:cTn id="91" dur="1" fill="hold">
                                          <p:stCondLst>
                                            <p:cond delay="0"/>
                                          </p:stCondLst>
                                        </p:cTn>
                                        <p:tgtEl>
                                          <p:spTgt spid="8">
                                            <p:txEl>
                                              <p:pRg st="2" end="2"/>
                                            </p:txEl>
                                          </p:spTgt>
                                        </p:tgtEl>
                                        <p:attrNameLst>
                                          <p:attrName>style.visibility</p:attrName>
                                        </p:attrNameLst>
                                      </p:cBhvr>
                                      <p:to>
                                        <p:strVal val="visible"/>
                                      </p:to>
                                    </p:set>
                                    <p:anim calcmode="lin" valueType="num">
                                      <p:cBhvr>
                                        <p:cTn id="9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9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4" dur="500"/>
                                        <p:tgtEl>
                                          <p:spTgt spid="8">
                                            <p:txEl>
                                              <p:pRg st="2" end="2"/>
                                            </p:txEl>
                                          </p:spTgt>
                                        </p:tgtEl>
                                      </p:cBhvr>
                                    </p:animEffect>
                                  </p:childTnLst>
                                </p:cTn>
                              </p:par>
                            </p:childTnLst>
                          </p:cTn>
                        </p:par>
                        <p:par>
                          <p:cTn id="95" fill="hold">
                            <p:stCondLst>
                              <p:cond delay="2500"/>
                            </p:stCondLst>
                            <p:childTnLst>
                              <p:par>
                                <p:cTn id="96" presetID="53" presetClass="entr" presetSubtype="16" fill="hold" grpId="0" nodeType="afterEffect">
                                  <p:stCondLst>
                                    <p:cond delay="0"/>
                                  </p:stCondLst>
                                  <p:childTnLst>
                                    <p:set>
                                      <p:cBhvr>
                                        <p:cTn id="97" dur="1" fill="hold">
                                          <p:stCondLst>
                                            <p:cond delay="0"/>
                                          </p:stCondLst>
                                        </p:cTn>
                                        <p:tgtEl>
                                          <p:spTgt spid="8">
                                            <p:txEl>
                                              <p:pRg st="3" end="3"/>
                                            </p:txEl>
                                          </p:spTgt>
                                        </p:tgtEl>
                                        <p:attrNameLst>
                                          <p:attrName>style.visibility</p:attrName>
                                        </p:attrNameLst>
                                      </p:cBhvr>
                                      <p:to>
                                        <p:strVal val="visible"/>
                                      </p:to>
                                    </p:set>
                                    <p:anim calcmode="lin" valueType="num">
                                      <p:cBhvr>
                                        <p:cTn id="9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9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00" dur="500"/>
                                        <p:tgtEl>
                                          <p:spTgt spid="8">
                                            <p:txEl>
                                              <p:pRg st="3" end="3"/>
                                            </p:txEl>
                                          </p:spTgt>
                                        </p:tgtEl>
                                      </p:cBhvr>
                                    </p:animEffect>
                                  </p:childTnLst>
                                </p:cTn>
                              </p:par>
                            </p:childTnLst>
                          </p:cTn>
                        </p:par>
                        <p:par>
                          <p:cTn id="101" fill="hold">
                            <p:stCondLst>
                              <p:cond delay="3000"/>
                            </p:stCondLst>
                            <p:childTnLst>
                              <p:par>
                                <p:cTn id="102" presetID="53" presetClass="entr" presetSubtype="16" fill="hold" grpId="0" nodeType="afterEffect">
                                  <p:stCondLst>
                                    <p:cond delay="0"/>
                                  </p:stCondLst>
                                  <p:childTnLst>
                                    <p:set>
                                      <p:cBhvr>
                                        <p:cTn id="103" dur="1" fill="hold">
                                          <p:stCondLst>
                                            <p:cond delay="0"/>
                                          </p:stCondLst>
                                        </p:cTn>
                                        <p:tgtEl>
                                          <p:spTgt spid="8">
                                            <p:txEl>
                                              <p:pRg st="4" end="4"/>
                                            </p:txEl>
                                          </p:spTgt>
                                        </p:tgtEl>
                                        <p:attrNameLst>
                                          <p:attrName>style.visibility</p:attrName>
                                        </p:attrNameLst>
                                      </p:cBhvr>
                                      <p:to>
                                        <p:strVal val="visible"/>
                                      </p:to>
                                    </p:set>
                                    <p:anim calcmode="lin" valueType="num">
                                      <p:cBhvr>
                                        <p:cTn id="10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0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06" dur="500"/>
                                        <p:tgtEl>
                                          <p:spTgt spid="8">
                                            <p:txEl>
                                              <p:pRg st="4" end="4"/>
                                            </p:txEl>
                                          </p:spTgt>
                                        </p:tgtEl>
                                      </p:cBhvr>
                                    </p:animEffect>
                                  </p:childTnLst>
                                </p:cTn>
                              </p:par>
                            </p:childTnLst>
                          </p:cTn>
                        </p:par>
                        <p:par>
                          <p:cTn id="107" fill="hold">
                            <p:stCondLst>
                              <p:cond delay="3500"/>
                            </p:stCondLst>
                            <p:childTnLst>
                              <p:par>
                                <p:cTn id="108" presetID="53" presetClass="entr" presetSubtype="16" fill="hold" grpId="0" nodeType="afterEffect">
                                  <p:stCondLst>
                                    <p:cond delay="0"/>
                                  </p:stCondLst>
                                  <p:childTnLst>
                                    <p:set>
                                      <p:cBhvr>
                                        <p:cTn id="109" dur="1" fill="hold">
                                          <p:stCondLst>
                                            <p:cond delay="0"/>
                                          </p:stCondLst>
                                        </p:cTn>
                                        <p:tgtEl>
                                          <p:spTgt spid="8">
                                            <p:txEl>
                                              <p:pRg st="5" end="5"/>
                                            </p:txEl>
                                          </p:spTgt>
                                        </p:tgtEl>
                                        <p:attrNameLst>
                                          <p:attrName>style.visibility</p:attrName>
                                        </p:attrNameLst>
                                      </p:cBhvr>
                                      <p:to>
                                        <p:strVal val="visible"/>
                                      </p:to>
                                    </p:set>
                                    <p:anim calcmode="lin" valueType="num">
                                      <p:cBhvr>
                                        <p:cTn id="110"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11"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12" dur="500"/>
                                        <p:tgtEl>
                                          <p:spTgt spid="8">
                                            <p:txEl>
                                              <p:pRg st="5" end="5"/>
                                            </p:txEl>
                                          </p:spTgt>
                                        </p:tgtEl>
                                      </p:cBhvr>
                                    </p:animEffect>
                                  </p:childTnLst>
                                </p:cTn>
                              </p:par>
                            </p:childTnLst>
                          </p:cTn>
                        </p:par>
                        <p:par>
                          <p:cTn id="113" fill="hold">
                            <p:stCondLst>
                              <p:cond delay="4000"/>
                            </p:stCondLst>
                            <p:childTnLst>
                              <p:par>
                                <p:cTn id="114" presetID="53" presetClass="entr" presetSubtype="16" fill="hold" grpId="0" nodeType="afterEffect">
                                  <p:stCondLst>
                                    <p:cond delay="0"/>
                                  </p:stCondLst>
                                  <p:childTnLst>
                                    <p:set>
                                      <p:cBhvr>
                                        <p:cTn id="115" dur="1" fill="hold">
                                          <p:stCondLst>
                                            <p:cond delay="0"/>
                                          </p:stCondLst>
                                        </p:cTn>
                                        <p:tgtEl>
                                          <p:spTgt spid="8">
                                            <p:txEl>
                                              <p:pRg st="6" end="6"/>
                                            </p:txEl>
                                          </p:spTgt>
                                        </p:tgtEl>
                                        <p:attrNameLst>
                                          <p:attrName>style.visibility</p:attrName>
                                        </p:attrNameLst>
                                      </p:cBhvr>
                                      <p:to>
                                        <p:strVal val="visible"/>
                                      </p:to>
                                    </p:set>
                                    <p:anim calcmode="lin" valueType="num">
                                      <p:cBhvr>
                                        <p:cTn id="116"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17"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18"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1105</TotalTime>
  <Words>1046</Words>
  <Application>Microsoft Office PowerPoint</Application>
  <PresentationFormat>On-screen Show (4:3)</PresentationFormat>
  <Paragraphs>119</Paragraphs>
  <Slides>14</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Flow</vt:lpstr>
      <vt:lpstr>Equation</vt:lpstr>
      <vt:lpstr>PowerPoint Presentation</vt:lpstr>
      <vt:lpstr>PowerPoint Presentation</vt:lpstr>
      <vt:lpstr>PowerPoint Presentation</vt:lpstr>
      <vt:lpstr>PowerPoint Presentation</vt:lpstr>
      <vt:lpstr>PowerPoint Presentation</vt:lpstr>
      <vt:lpstr>Component Form of a Vector</vt:lpstr>
      <vt:lpstr>Magnitude </vt:lpstr>
      <vt:lpstr>Magnitude</vt:lpstr>
      <vt:lpstr>PowerPoint Presentation</vt:lpstr>
      <vt:lpstr>PowerPoint Presentation</vt:lpstr>
      <vt:lpstr>Scalar Multiplication</vt:lpstr>
      <vt:lpstr>PowerPoint Presentation</vt:lpstr>
      <vt:lpstr>PowerPoint Presentation</vt:lpstr>
      <vt:lpstr>Example 3:  Performing Vector Operations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Haider</dc:creator>
  <cp:lastModifiedBy>JulieHuber</cp:lastModifiedBy>
  <cp:revision>150</cp:revision>
  <cp:lastPrinted>2018-04-19T12:43:23Z</cp:lastPrinted>
  <dcterms:created xsi:type="dcterms:W3CDTF">2003-10-27T23:22:59Z</dcterms:created>
  <dcterms:modified xsi:type="dcterms:W3CDTF">2018-04-19T13:13:10Z</dcterms:modified>
</cp:coreProperties>
</file>